
<file path=[Content_Types].xml><?xml version="1.0" encoding="utf-8"?>
<Types xmlns="http://schemas.openxmlformats.org/package/2006/content-types">
  <Default Extension="jpeg" ContentType="image/jpeg"/>
  <Default Extension="JPG" ContentType="image/.jpg"/>
  <Default Extension="wav" ContentType="audio/x-wav"/>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3"/>
    <p:sldMasterId id="2147483675" r:id="rId4"/>
  </p:sldMasterIdLst>
  <p:notesMasterIdLst>
    <p:notesMasterId r:id="rId8"/>
  </p:notesMasterIdLst>
  <p:handoutMasterIdLst>
    <p:handoutMasterId r:id="rId33"/>
  </p:handoutMasterIdLst>
  <p:sldIdLst>
    <p:sldId id="570" r:id="rId5"/>
    <p:sldId id="580" r:id="rId6"/>
    <p:sldId id="568" r:id="rId7"/>
    <p:sldId id="572" r:id="rId9"/>
    <p:sldId id="582" r:id="rId10"/>
    <p:sldId id="606" r:id="rId11"/>
    <p:sldId id="608" r:id="rId12"/>
    <p:sldId id="607" r:id="rId13"/>
    <p:sldId id="573" r:id="rId14"/>
    <p:sldId id="589" r:id="rId15"/>
    <p:sldId id="601" r:id="rId16"/>
    <p:sldId id="583" r:id="rId17"/>
    <p:sldId id="610" r:id="rId18"/>
    <p:sldId id="609" r:id="rId19"/>
    <p:sldId id="614" r:id="rId20"/>
    <p:sldId id="569" r:id="rId21"/>
    <p:sldId id="611" r:id="rId22"/>
    <p:sldId id="571" r:id="rId23"/>
    <p:sldId id="577" r:id="rId24"/>
    <p:sldId id="596" r:id="rId25"/>
    <p:sldId id="594" r:id="rId26"/>
    <p:sldId id="612" r:id="rId27"/>
    <p:sldId id="600" r:id="rId28"/>
    <p:sldId id="613" r:id="rId29"/>
    <p:sldId id="597" r:id="rId30"/>
    <p:sldId id="598" r:id="rId31"/>
    <p:sldId id="306" r:id="rId32"/>
  </p:sldIdLst>
  <p:sldSz cx="9144000" cy="5143500" type="screen16x9"/>
  <p:notesSz cx="6794500" cy="99314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0965" algn="l" defTabSz="914400" rtl="0" eaLnBrk="1" latinLnBrk="0" hangingPunct="1">
      <a:defRPr sz="1800" kern="1200">
        <a:solidFill>
          <a:schemeClr val="tx1"/>
        </a:solidFill>
        <a:latin typeface="+mn-lt"/>
        <a:ea typeface="+mn-ea"/>
        <a:cs typeface="+mn-cs"/>
      </a:defRPr>
    </a:lvl4pPr>
    <a:lvl5pPr marL="1828165" algn="l" defTabSz="914400" rtl="0" eaLnBrk="1" latinLnBrk="0" hangingPunct="1">
      <a:defRPr sz="1800" kern="1200">
        <a:solidFill>
          <a:schemeClr val="tx1"/>
        </a:solidFill>
        <a:latin typeface="+mn-lt"/>
        <a:ea typeface="+mn-ea"/>
        <a:cs typeface="+mn-cs"/>
      </a:defRPr>
    </a:lvl5pPr>
    <a:lvl6pPr marL="2285365" algn="l" defTabSz="914400" rtl="0" eaLnBrk="1" latinLnBrk="0" hangingPunct="1">
      <a:defRPr sz="1800" kern="1200">
        <a:solidFill>
          <a:schemeClr val="tx1"/>
        </a:solidFill>
        <a:latin typeface="+mn-lt"/>
        <a:ea typeface="+mn-ea"/>
        <a:cs typeface="+mn-cs"/>
      </a:defRPr>
    </a:lvl6pPr>
    <a:lvl7pPr marL="2742565" algn="l" defTabSz="914400" rtl="0" eaLnBrk="1" latinLnBrk="0" hangingPunct="1">
      <a:defRPr sz="1800" kern="1200">
        <a:solidFill>
          <a:schemeClr val="tx1"/>
        </a:solidFill>
        <a:latin typeface="+mn-lt"/>
        <a:ea typeface="+mn-ea"/>
        <a:cs typeface="+mn-cs"/>
      </a:defRPr>
    </a:lvl7pPr>
    <a:lvl8pPr marL="3199765" algn="l" defTabSz="914400" rtl="0" eaLnBrk="1" latinLnBrk="0" hangingPunct="1">
      <a:defRPr sz="1800" kern="1200">
        <a:solidFill>
          <a:schemeClr val="tx1"/>
        </a:solidFill>
        <a:latin typeface="+mn-lt"/>
        <a:ea typeface="+mn-ea"/>
        <a:cs typeface="+mn-cs"/>
      </a:defRPr>
    </a:lvl8pPr>
    <a:lvl9pPr marL="3656965"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49" autoAdjust="0"/>
    <p:restoredTop sz="85608" autoAdjust="0"/>
  </p:normalViewPr>
  <p:slideViewPr>
    <p:cSldViewPr>
      <p:cViewPr varScale="1">
        <p:scale>
          <a:sx n="108" d="100"/>
          <a:sy n="108" d="100"/>
        </p:scale>
        <p:origin x="-132" y="-5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notesMaster" Target="notesMasters/notesMaster1.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024" cy="497126"/>
          </a:xfrm>
          <a:prstGeom prst="rect">
            <a:avLst/>
          </a:prstGeom>
        </p:spPr>
        <p:txBody>
          <a:bodyPr vert="horz" lIns="91439" tIns="45719" rIns="91439" bIns="45719" rtlCol="0"/>
          <a:lstStyle>
            <a:lvl1pPr algn="l">
              <a:defRPr sz="1200"/>
            </a:lvl1pPr>
          </a:lstStyle>
          <a:p>
            <a:endParaRPr lang="zh-CN" altLang="en-US"/>
          </a:p>
        </p:txBody>
      </p:sp>
      <p:sp>
        <p:nvSpPr>
          <p:cNvPr id="3" name="日期占位符 2"/>
          <p:cNvSpPr>
            <a:spLocks noGrp="1"/>
          </p:cNvSpPr>
          <p:nvPr>
            <p:ph type="dt" sz="quarter" idx="1"/>
          </p:nvPr>
        </p:nvSpPr>
        <p:spPr>
          <a:xfrm>
            <a:off x="3847890" y="0"/>
            <a:ext cx="2945024" cy="497126"/>
          </a:xfrm>
          <a:prstGeom prst="rect">
            <a:avLst/>
          </a:prstGeom>
        </p:spPr>
        <p:txBody>
          <a:bodyPr vert="horz" lIns="91439" tIns="45719" rIns="91439" bIns="45719" rtlCol="0"/>
          <a:lstStyle>
            <a:lvl1pPr algn="r">
              <a:defRPr sz="1200"/>
            </a:lvl1pPr>
          </a:lstStyle>
          <a:p>
            <a:fld id="{CEACE54D-0DE9-4574-8919-A2D2E9C4BF8E}" type="datetimeFigureOut">
              <a:rPr lang="zh-CN" altLang="en-US" smtClean="0"/>
            </a:fld>
            <a:endParaRPr lang="zh-CN" altLang="en-US"/>
          </a:p>
        </p:txBody>
      </p:sp>
      <p:sp>
        <p:nvSpPr>
          <p:cNvPr id="4" name="页脚占位符 3"/>
          <p:cNvSpPr>
            <a:spLocks noGrp="1"/>
          </p:cNvSpPr>
          <p:nvPr>
            <p:ph type="ftr" sz="quarter" idx="2"/>
          </p:nvPr>
        </p:nvSpPr>
        <p:spPr>
          <a:xfrm>
            <a:off x="0" y="9432688"/>
            <a:ext cx="2945024" cy="497125"/>
          </a:xfrm>
          <a:prstGeom prst="rect">
            <a:avLst/>
          </a:prstGeom>
        </p:spPr>
        <p:txBody>
          <a:bodyPr vert="horz" lIns="91439" tIns="45719" rIns="91439" bIns="45719"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47890" y="9432688"/>
            <a:ext cx="2945024" cy="497125"/>
          </a:xfrm>
          <a:prstGeom prst="rect">
            <a:avLst/>
          </a:prstGeom>
        </p:spPr>
        <p:txBody>
          <a:bodyPr vert="horz" lIns="91439" tIns="45719" rIns="91439" bIns="45719" rtlCol="0" anchor="b"/>
          <a:lstStyle>
            <a:lvl1pPr algn="r">
              <a:defRPr sz="1200"/>
            </a:lvl1pPr>
          </a:lstStyle>
          <a:p>
            <a:fld id="{075688D8-F192-4B63-81AE-624624E9F316}"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audio1.wav>
</file>

<file path=ppt/media/image1.jpeg>
</file>

<file path=ppt/media/image10.jpeg>
</file>

<file path=ppt/media/image11.jpeg>
</file>

<file path=ppt/media/image12.jpeg>
</file>

<file path=ppt/media/image13.png>
</file>

<file path=ppt/media/image14.png>
</file>

<file path=ppt/media/image15.jpeg>
</file>

<file path=ppt/media/image2.wdp>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2" y="0"/>
            <a:ext cx="2944283" cy="496570"/>
          </a:xfrm>
          <a:prstGeom prst="rect">
            <a:avLst/>
          </a:prstGeom>
        </p:spPr>
        <p:txBody>
          <a:bodyPr vert="horz" lIns="91439" tIns="45719" rIns="91439" bIns="45719" rtlCol="0"/>
          <a:lstStyle>
            <a:lvl1pPr algn="l">
              <a:defRPr sz="1200"/>
            </a:lvl1pPr>
          </a:lstStyle>
          <a:p>
            <a:endParaRPr lang="zh-CN" altLang="en-US"/>
          </a:p>
        </p:txBody>
      </p:sp>
      <p:sp>
        <p:nvSpPr>
          <p:cNvPr id="3" name="日期占位符 2"/>
          <p:cNvSpPr>
            <a:spLocks noGrp="1"/>
          </p:cNvSpPr>
          <p:nvPr>
            <p:ph type="dt" idx="1"/>
          </p:nvPr>
        </p:nvSpPr>
        <p:spPr>
          <a:xfrm>
            <a:off x="3848646" y="0"/>
            <a:ext cx="2944283" cy="496570"/>
          </a:xfrm>
          <a:prstGeom prst="rect">
            <a:avLst/>
          </a:prstGeom>
        </p:spPr>
        <p:txBody>
          <a:bodyPr vert="horz" lIns="91439" tIns="45719" rIns="91439" bIns="45719" rtlCol="0"/>
          <a:lstStyle>
            <a:lvl1pPr algn="r">
              <a:defRPr sz="1200"/>
            </a:lvl1pPr>
          </a:lstStyle>
          <a:p>
            <a:fld id="{741833DA-60F4-48F0-AEEB-BC651244650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87313" y="744538"/>
            <a:ext cx="6619875" cy="3724275"/>
          </a:xfrm>
          <a:prstGeom prst="rect">
            <a:avLst/>
          </a:prstGeom>
          <a:noFill/>
          <a:ln w="12700">
            <a:solidFill>
              <a:prstClr val="black"/>
            </a:solidFill>
          </a:ln>
        </p:spPr>
        <p:txBody>
          <a:bodyPr vert="horz" lIns="91439" tIns="45719" rIns="91439" bIns="45719" rtlCol="0" anchor="ctr"/>
          <a:lstStyle/>
          <a:p>
            <a:endParaRPr lang="zh-CN" altLang="en-US"/>
          </a:p>
        </p:txBody>
      </p:sp>
      <p:sp>
        <p:nvSpPr>
          <p:cNvPr id="5" name="备注占位符 4"/>
          <p:cNvSpPr>
            <a:spLocks noGrp="1"/>
          </p:cNvSpPr>
          <p:nvPr>
            <p:ph type="body" sz="quarter" idx="3"/>
          </p:nvPr>
        </p:nvSpPr>
        <p:spPr>
          <a:xfrm>
            <a:off x="679450" y="4717416"/>
            <a:ext cx="5435600" cy="4469130"/>
          </a:xfrm>
          <a:prstGeom prst="rect">
            <a:avLst/>
          </a:prstGeom>
        </p:spPr>
        <p:txBody>
          <a:bodyPr vert="horz" lIns="91439" tIns="45719" rIns="91439" bIns="45719"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2" y="9433107"/>
            <a:ext cx="2944283" cy="496570"/>
          </a:xfrm>
          <a:prstGeom prst="rect">
            <a:avLst/>
          </a:prstGeom>
        </p:spPr>
        <p:txBody>
          <a:bodyPr vert="horz" lIns="91439" tIns="45719" rIns="91439" bIns="45719"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48646" y="9433107"/>
            <a:ext cx="2944283" cy="496570"/>
          </a:xfrm>
          <a:prstGeom prst="rect">
            <a:avLst/>
          </a:prstGeom>
        </p:spPr>
        <p:txBody>
          <a:bodyPr vert="horz" lIns="91439" tIns="45719" rIns="91439" bIns="45719" rtlCol="0" anchor="b"/>
          <a:lstStyle>
            <a:lvl1pPr algn="r">
              <a:defRPr sz="1200"/>
            </a:lvl1pPr>
          </a:lstStyle>
          <a:p>
            <a:fld id="{18DE1E38-AB66-457E-B520-843F9103DC6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0965" algn="l" defTabSz="914400" rtl="0" eaLnBrk="1" latinLnBrk="0" hangingPunct="1">
      <a:defRPr sz="1200" kern="1200">
        <a:solidFill>
          <a:schemeClr val="tx1"/>
        </a:solidFill>
        <a:latin typeface="+mn-lt"/>
        <a:ea typeface="+mn-ea"/>
        <a:cs typeface="+mn-cs"/>
      </a:defRPr>
    </a:lvl4pPr>
    <a:lvl5pPr marL="1828165" algn="l" defTabSz="914400" rtl="0" eaLnBrk="1" latinLnBrk="0" hangingPunct="1">
      <a:defRPr sz="1200" kern="1200">
        <a:solidFill>
          <a:schemeClr val="tx1"/>
        </a:solidFill>
        <a:latin typeface="+mn-lt"/>
        <a:ea typeface="+mn-ea"/>
        <a:cs typeface="+mn-cs"/>
      </a:defRPr>
    </a:lvl5pPr>
    <a:lvl6pPr marL="2285365" algn="l" defTabSz="914400" rtl="0" eaLnBrk="1" latinLnBrk="0" hangingPunct="1">
      <a:defRPr sz="1200" kern="1200">
        <a:solidFill>
          <a:schemeClr val="tx1"/>
        </a:solidFill>
        <a:latin typeface="+mn-lt"/>
        <a:ea typeface="+mn-ea"/>
        <a:cs typeface="+mn-cs"/>
      </a:defRPr>
    </a:lvl6pPr>
    <a:lvl7pPr marL="2742565" algn="l" defTabSz="914400" rtl="0" eaLnBrk="1" latinLnBrk="0" hangingPunct="1">
      <a:defRPr sz="1200" kern="1200">
        <a:solidFill>
          <a:schemeClr val="tx1"/>
        </a:solidFill>
        <a:latin typeface="+mn-lt"/>
        <a:ea typeface="+mn-ea"/>
        <a:cs typeface="+mn-cs"/>
      </a:defRPr>
    </a:lvl7pPr>
    <a:lvl8pPr marL="3199765" algn="l" defTabSz="914400" rtl="0" eaLnBrk="1" latinLnBrk="0" hangingPunct="1">
      <a:defRPr sz="1200" kern="1200">
        <a:solidFill>
          <a:schemeClr val="tx1"/>
        </a:solidFill>
        <a:latin typeface="+mn-lt"/>
        <a:ea typeface="+mn-ea"/>
        <a:cs typeface="+mn-cs"/>
      </a:defRPr>
    </a:lvl8pPr>
    <a:lvl9pPr marL="3656965"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7313" y="744538"/>
            <a:ext cx="6619875" cy="3724275"/>
          </a:xfrm>
        </p:spPr>
      </p:sp>
      <p:sp>
        <p:nvSpPr>
          <p:cNvPr id="3" name="备注占位符 2"/>
          <p:cNvSpPr>
            <a:spLocks noGrp="1"/>
          </p:cNvSpPr>
          <p:nvPr>
            <p:ph type="body" idx="1"/>
          </p:nvPr>
        </p:nvSpPr>
        <p:spPr/>
        <p:txBody>
          <a:bodyPr/>
          <a:lstStyle/>
          <a:p>
            <a:endParaRPr lang="zh-CN" altLang="en-US"/>
          </a:p>
        </p:txBody>
      </p:sp>
      <p:sp>
        <p:nvSpPr>
          <p:cNvPr id="5" name="灯片编号占位符 4"/>
          <p:cNvSpPr>
            <a:spLocks noGrp="1"/>
          </p:cNvSpPr>
          <p:nvPr>
            <p:ph type="sldNum" sz="quarter" idx="10"/>
          </p:nvPr>
        </p:nvSpPr>
        <p:spPr/>
        <p:txBody>
          <a:bodyPr/>
          <a:lstStyle/>
          <a:p>
            <a:r>
              <a:rPr lang="zh-CN" altLang="en-US" smtClean="0">
                <a:solidFill>
                  <a:prstClr val="black"/>
                </a:solidFill>
              </a:rPr>
              <a:t> </a:t>
            </a:r>
            <a:endParaRPr lang="zh-CN" altLang="en-US" dirty="0">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7313" y="744538"/>
            <a:ext cx="6619875" cy="3724275"/>
          </a:xfrm>
        </p:spPr>
      </p:sp>
      <p:sp>
        <p:nvSpPr>
          <p:cNvPr id="3" name="备注占位符 2"/>
          <p:cNvSpPr>
            <a:spLocks noGrp="1"/>
          </p:cNvSpPr>
          <p:nvPr>
            <p:ph type="body" idx="1"/>
          </p:nvPr>
        </p:nvSpPr>
        <p:spPr/>
        <p:txBody>
          <a:bodyPr/>
          <a:lstStyle/>
          <a:p>
            <a:endParaRPr lang="zh-CN" altLang="en-US"/>
          </a:p>
        </p:txBody>
      </p:sp>
      <p:sp>
        <p:nvSpPr>
          <p:cNvPr id="5" name="灯片编号占位符 4"/>
          <p:cNvSpPr>
            <a:spLocks noGrp="1"/>
          </p:cNvSpPr>
          <p:nvPr>
            <p:ph type="sldNum" sz="quarter" idx="10"/>
          </p:nvPr>
        </p:nvSpPr>
        <p:spPr/>
        <p:txBody>
          <a:bodyPr/>
          <a:lstStyle/>
          <a:p>
            <a:r>
              <a:rPr lang="zh-CN" altLang="en-US" smtClean="0">
                <a:solidFill>
                  <a:prstClr val="black"/>
                </a:solidFill>
              </a:rPr>
              <a:t> </a:t>
            </a:r>
            <a:endParaRPr lang="zh-CN" altLang="en-US" dirty="0">
              <a:solidFill>
                <a:prstClr val="black"/>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7313" y="744538"/>
            <a:ext cx="6619875" cy="3724275"/>
          </a:xfrm>
        </p:spPr>
      </p:sp>
      <p:sp>
        <p:nvSpPr>
          <p:cNvPr id="3" name="备注占位符 2"/>
          <p:cNvSpPr>
            <a:spLocks noGrp="1"/>
          </p:cNvSpPr>
          <p:nvPr>
            <p:ph type="body" idx="1"/>
          </p:nvPr>
        </p:nvSpPr>
        <p:spPr/>
        <p:txBody>
          <a:bodyPr/>
          <a:lstStyle/>
          <a:p>
            <a:endParaRPr lang="zh-CN" altLang="en-US"/>
          </a:p>
        </p:txBody>
      </p:sp>
      <p:sp>
        <p:nvSpPr>
          <p:cNvPr id="5" name="灯片编号占位符 4"/>
          <p:cNvSpPr>
            <a:spLocks noGrp="1"/>
          </p:cNvSpPr>
          <p:nvPr>
            <p:ph type="sldNum" sz="quarter" idx="10"/>
          </p:nvPr>
        </p:nvSpPr>
        <p:spPr/>
        <p:txBody>
          <a:bodyPr/>
          <a:lstStyle/>
          <a:p>
            <a:r>
              <a:rPr lang="zh-CN" altLang="en-US" smtClean="0">
                <a:solidFill>
                  <a:prstClr val="black"/>
                </a:solidFill>
              </a:rPr>
              <a:t> </a:t>
            </a:r>
            <a:endParaRPr lang="zh-CN" altLang="en-US" dirty="0">
              <a:solidFill>
                <a:prstClr val="black"/>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7313" y="744538"/>
            <a:ext cx="6619875" cy="372427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fld>
            <a:endParaRPr kumimoji="1"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7313" y="744538"/>
            <a:ext cx="6619875" cy="3724275"/>
          </a:xfrm>
        </p:spPr>
      </p:sp>
      <p:sp>
        <p:nvSpPr>
          <p:cNvPr id="3" name="备注占位符 2"/>
          <p:cNvSpPr>
            <a:spLocks noGrp="1"/>
          </p:cNvSpPr>
          <p:nvPr>
            <p:ph type="body" idx="1"/>
          </p:nvPr>
        </p:nvSpPr>
        <p:spPr/>
        <p:txBody>
          <a:bodyPr/>
          <a:lstStyle/>
          <a:p>
            <a:endParaRPr lang="zh-CN" altLang="en-US"/>
          </a:p>
        </p:txBody>
      </p:sp>
      <p:sp>
        <p:nvSpPr>
          <p:cNvPr id="5" name="灯片编号占位符 4"/>
          <p:cNvSpPr>
            <a:spLocks noGrp="1"/>
          </p:cNvSpPr>
          <p:nvPr>
            <p:ph type="sldNum" sz="quarter" idx="10"/>
          </p:nvPr>
        </p:nvSpPr>
        <p:spPr/>
        <p:txBody>
          <a:bodyPr/>
          <a:lstStyle/>
          <a:p>
            <a:r>
              <a:rPr lang="zh-CN" altLang="en-US" smtClean="0">
                <a:solidFill>
                  <a:prstClr val="black"/>
                </a:solidFill>
              </a:rPr>
              <a:t> </a:t>
            </a:r>
            <a:endParaRPr lang="zh-CN" altLang="en-US" dirty="0">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23"/>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1"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0965" indent="0" algn="ctr">
              <a:buNone/>
              <a:defRPr>
                <a:solidFill>
                  <a:schemeClr val="tx1">
                    <a:tint val="75000"/>
                  </a:schemeClr>
                </a:solidFill>
              </a:defRPr>
            </a:lvl4pPr>
            <a:lvl5pPr marL="1828165" indent="0" algn="ctr">
              <a:buNone/>
              <a:defRPr>
                <a:solidFill>
                  <a:schemeClr val="tx1">
                    <a:tint val="75000"/>
                  </a:schemeClr>
                </a:solidFill>
              </a:defRPr>
            </a:lvl5pPr>
            <a:lvl6pPr marL="2285365" indent="0" algn="ctr">
              <a:buNone/>
              <a:defRPr>
                <a:solidFill>
                  <a:schemeClr val="tx1">
                    <a:tint val="75000"/>
                  </a:schemeClr>
                </a:solidFill>
              </a:defRPr>
            </a:lvl6pPr>
            <a:lvl7pPr marL="2742565" indent="0" algn="ctr">
              <a:buNone/>
              <a:defRPr>
                <a:solidFill>
                  <a:schemeClr val="tx1">
                    <a:tint val="75000"/>
                  </a:schemeClr>
                </a:solidFill>
              </a:defRPr>
            </a:lvl7pPr>
            <a:lvl8pPr marL="3199765" indent="0" algn="ctr">
              <a:buNone/>
              <a:defRPr>
                <a:solidFill>
                  <a:schemeClr val="tx1">
                    <a:tint val="75000"/>
                  </a:schemeClr>
                </a:solidFill>
              </a:defRPr>
            </a:lvl8pPr>
            <a:lvl9pPr marL="3656965"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1" y="1200151"/>
            <a:ext cx="8229600" cy="3394472"/>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1" y="205980"/>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80"/>
            <a:ext cx="6019800" cy="4388644"/>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首页">
    <p:spTree>
      <p:nvGrpSpPr>
        <p:cNvPr id="1" name=""/>
        <p:cNvGrpSpPr/>
        <p:nvPr/>
      </p:nvGrpSpPr>
      <p:grpSpPr>
        <a:xfrm>
          <a:off x="0" y="0"/>
          <a:ext cx="0" cy="0"/>
          <a:chOff x="0" y="0"/>
          <a:chExt cx="0" cy="0"/>
        </a:xfrm>
      </p:grpSpPr>
      <p:pic>
        <p:nvPicPr>
          <p:cNvPr id="1027" name="Picture 3" descr="C:\Documents and Settings\t11318\桌面\揭开01.jpg"/>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200000"/>
                    </a14:imgEffect>
                  </a14:imgLayer>
                </a14:imgProps>
              </a:ext>
            </a:extLst>
          </a:blip>
          <a:srcRect/>
          <a:stretch>
            <a:fillRect/>
          </a:stretch>
        </p:blipFill>
        <p:spPr bwMode="auto">
          <a:xfrm>
            <a:off x="2514029" y="0"/>
            <a:ext cx="6629977" cy="5143500"/>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6"/>
          <p:cNvSpPr/>
          <p:nvPr userDrawn="1"/>
        </p:nvSpPr>
        <p:spPr>
          <a:xfrm>
            <a:off x="581" y="0"/>
            <a:ext cx="2513442" cy="5143500"/>
          </a:xfrm>
          <a:prstGeom prst="rect">
            <a:avLst/>
          </a:prstGeom>
          <a:gradFill flip="none" rotWithShape="1">
            <a:gsLst>
              <a:gs pos="0">
                <a:srgbClr val="FCFCFC"/>
              </a:gs>
              <a:gs pos="50000">
                <a:srgbClr val="FDFDFD"/>
              </a:gs>
              <a:gs pos="100000">
                <a:srgbClr val="FEFEFE"/>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35" tIns="34268" rIns="68535" bIns="34268" rtlCol="0" anchor="ctr"/>
          <a:lstStyle/>
          <a:p>
            <a:pPr algn="ctr"/>
            <a:endParaRPr lang="en-US">
              <a:solidFill>
                <a:prstClr val="white"/>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6" name="矩形 5"/>
          <p:cNvSpPr/>
          <p:nvPr userDrawn="1"/>
        </p:nvSpPr>
        <p:spPr>
          <a:xfrm>
            <a:off x="0" y="0"/>
            <a:ext cx="9141620" cy="5143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endParaRPr>
          </a:p>
        </p:txBody>
      </p:sp>
      <p:sp>
        <p:nvSpPr>
          <p:cNvPr id="7" name="矩形 6"/>
          <p:cNvSpPr/>
          <p:nvPr userDrawn="1"/>
        </p:nvSpPr>
        <p:spPr>
          <a:xfrm>
            <a:off x="3184207" y="0"/>
            <a:ext cx="5959793"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endParaRPr lang="zh-CN" altLang="en-US" sz="1400">
              <a:solidFill>
                <a:prstClr val="white"/>
              </a:solidFill>
            </a:endParaRPr>
          </a:p>
        </p:txBody>
      </p:sp>
      <p:sp>
        <p:nvSpPr>
          <p:cNvPr id="8" name="矩形 7"/>
          <p:cNvSpPr/>
          <p:nvPr userDrawn="1"/>
        </p:nvSpPr>
        <p:spPr>
          <a:xfrm>
            <a:off x="3006061" y="0"/>
            <a:ext cx="70772"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endParaRPr lang="zh-CN" altLang="en-US" sz="1400">
              <a:solidFill>
                <a:prstClr val="white"/>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23"/>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1"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0965" indent="0" algn="ctr">
              <a:buNone/>
              <a:defRPr>
                <a:solidFill>
                  <a:schemeClr val="tx1">
                    <a:tint val="75000"/>
                  </a:schemeClr>
                </a:solidFill>
              </a:defRPr>
            </a:lvl4pPr>
            <a:lvl5pPr marL="1828165" indent="0" algn="ctr">
              <a:buNone/>
              <a:defRPr>
                <a:solidFill>
                  <a:schemeClr val="tx1">
                    <a:tint val="75000"/>
                  </a:schemeClr>
                </a:solidFill>
              </a:defRPr>
            </a:lvl5pPr>
            <a:lvl6pPr marL="2285365" indent="0" algn="ctr">
              <a:buNone/>
              <a:defRPr>
                <a:solidFill>
                  <a:schemeClr val="tx1">
                    <a:tint val="75000"/>
                  </a:schemeClr>
                </a:solidFill>
              </a:defRPr>
            </a:lvl6pPr>
            <a:lvl7pPr marL="2742565" indent="0" algn="ctr">
              <a:buNone/>
              <a:defRPr>
                <a:solidFill>
                  <a:schemeClr val="tx1">
                    <a:tint val="75000"/>
                  </a:schemeClr>
                </a:solidFill>
              </a:defRPr>
            </a:lvl7pPr>
            <a:lvl8pPr marL="3199765" indent="0" algn="ctr">
              <a:buNone/>
              <a:defRPr>
                <a:solidFill>
                  <a:schemeClr val="tx1">
                    <a:tint val="75000"/>
                  </a:schemeClr>
                </a:solidFill>
              </a:defRPr>
            </a:lvl8pPr>
            <a:lvl9pPr marL="3656965"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457201" y="1200151"/>
            <a:ext cx="8229600" cy="3394472"/>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0965" indent="0">
              <a:buNone/>
              <a:defRPr sz="1400">
                <a:solidFill>
                  <a:schemeClr val="tx1">
                    <a:tint val="75000"/>
                  </a:schemeClr>
                </a:solidFill>
              </a:defRPr>
            </a:lvl4pPr>
            <a:lvl5pPr marL="1828165" indent="0">
              <a:buNone/>
              <a:defRPr sz="1400">
                <a:solidFill>
                  <a:schemeClr val="tx1">
                    <a:tint val="75000"/>
                  </a:schemeClr>
                </a:solidFill>
              </a:defRPr>
            </a:lvl5pPr>
            <a:lvl6pPr marL="2285365" indent="0">
              <a:buNone/>
              <a:defRPr sz="1400">
                <a:solidFill>
                  <a:schemeClr val="tx1">
                    <a:tint val="75000"/>
                  </a:schemeClr>
                </a:solidFill>
              </a:defRPr>
            </a:lvl6pPr>
            <a:lvl7pPr marL="2742565" indent="0">
              <a:buNone/>
              <a:defRPr sz="1400">
                <a:solidFill>
                  <a:schemeClr val="tx1">
                    <a:tint val="75000"/>
                  </a:schemeClr>
                </a:solidFill>
              </a:defRPr>
            </a:lvl7pPr>
            <a:lvl8pPr marL="3199765" indent="0">
              <a:buNone/>
              <a:defRPr sz="1400">
                <a:solidFill>
                  <a:schemeClr val="tx1">
                    <a:tint val="75000"/>
                  </a:schemeClr>
                </a:solidFill>
              </a:defRPr>
            </a:lvl8pPr>
            <a:lvl9pPr marL="3656965"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1"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1"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0965" indent="0">
              <a:buNone/>
              <a:defRPr sz="1600" b="1"/>
            </a:lvl4pPr>
            <a:lvl5pPr marL="1828165" indent="0">
              <a:buNone/>
              <a:defRPr sz="1600" b="1"/>
            </a:lvl5pPr>
            <a:lvl6pPr marL="2285365"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1"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30"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0965" indent="0">
              <a:buNone/>
              <a:defRPr sz="1600" b="1"/>
            </a:lvl4pPr>
            <a:lvl5pPr marL="1828165" indent="0">
              <a:buNone/>
              <a:defRPr sz="1600" b="1"/>
            </a:lvl5pPr>
            <a:lvl6pPr marL="2285365"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30"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8" name="页脚占位符 7"/>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9" name="灯片编号占位符 8"/>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4" name="页脚占位符 3"/>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5" name="灯片编号占位符 4"/>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457201" y="1200151"/>
            <a:ext cx="8229600" cy="3394472"/>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3" name="页脚占位符 2"/>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4" name="灯片编号占位符 3"/>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7"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92"/>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7" y="1076328"/>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0965" indent="0">
              <a:buNone/>
              <a:defRPr sz="900"/>
            </a:lvl4pPr>
            <a:lvl5pPr marL="1828165" indent="0">
              <a:buNone/>
              <a:defRPr sz="900"/>
            </a:lvl5pPr>
            <a:lvl6pPr marL="2285365"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1"/>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0965" indent="0">
              <a:buNone/>
              <a:defRPr sz="2000"/>
            </a:lvl4pPr>
            <a:lvl5pPr marL="1828165" indent="0">
              <a:buNone/>
              <a:defRPr sz="2000"/>
            </a:lvl5pPr>
            <a:lvl6pPr marL="2285365" indent="0">
              <a:buNone/>
              <a:defRPr sz="2000"/>
            </a:lvl6pPr>
            <a:lvl7pPr marL="2742565" indent="0">
              <a:buNone/>
              <a:defRPr sz="2000"/>
            </a:lvl7pPr>
            <a:lvl8pPr marL="3199765" indent="0">
              <a:buNone/>
              <a:defRPr sz="2000"/>
            </a:lvl8pPr>
            <a:lvl9pPr marL="3656965" indent="0">
              <a:buNone/>
              <a:defRPr sz="2000"/>
            </a:lvl9pPr>
          </a:lstStyle>
          <a:p>
            <a:endParaRPr lang="zh-CN" altLang="en-US"/>
          </a:p>
        </p:txBody>
      </p:sp>
      <p:sp>
        <p:nvSpPr>
          <p:cNvPr id="4" name="文本占位符 3"/>
          <p:cNvSpPr>
            <a:spLocks noGrp="1"/>
          </p:cNvSpPr>
          <p:nvPr>
            <p:ph type="body" sz="half" idx="2"/>
          </p:nvPr>
        </p:nvSpPr>
        <p:spPr>
          <a:xfrm>
            <a:off x="1792288" y="4025507"/>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0965" indent="0">
              <a:buNone/>
              <a:defRPr sz="900"/>
            </a:lvl4pPr>
            <a:lvl5pPr marL="1828165" indent="0">
              <a:buNone/>
              <a:defRPr sz="900"/>
            </a:lvl5pPr>
            <a:lvl6pPr marL="2285365"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1" y="1200151"/>
            <a:ext cx="8229600" cy="3394472"/>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1" y="205980"/>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80"/>
            <a:ext cx="6019800" cy="4388644"/>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2_标题幻灯片">
    <p:bg>
      <p:bgPr>
        <a:solidFill>
          <a:srgbClr val="3E3D4F"/>
        </a:solidFill>
        <a:effectLst/>
      </p:bgPr>
    </p:bg>
    <p:spTree>
      <p:nvGrpSpPr>
        <p:cNvPr id="1" name=""/>
        <p:cNvGrpSpPr/>
        <p:nvPr/>
      </p:nvGrpSpPr>
      <p:grpSpPr>
        <a:xfrm>
          <a:off x="0" y="0"/>
          <a:ext cx="0" cy="0"/>
          <a:chOff x="0" y="0"/>
          <a:chExt cx="0" cy="0"/>
        </a:xfrm>
      </p:grpSpPr>
      <p:sp>
        <p:nvSpPr>
          <p:cNvPr id="2" name="矩形 1"/>
          <p:cNvSpPr/>
          <p:nvPr userDrawn="1"/>
        </p:nvSpPr>
        <p:spPr>
          <a:xfrm>
            <a:off x="3184207" y="0"/>
            <a:ext cx="5959793"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endParaRPr lang="zh-CN" altLang="en-US" sz="1400">
              <a:solidFill>
                <a:prstClr val="white"/>
              </a:solidFill>
            </a:endParaRPr>
          </a:p>
        </p:txBody>
      </p:sp>
      <p:sp>
        <p:nvSpPr>
          <p:cNvPr id="16" name="矩形 15"/>
          <p:cNvSpPr/>
          <p:nvPr userDrawn="1"/>
        </p:nvSpPr>
        <p:spPr>
          <a:xfrm>
            <a:off x="3006061" y="0"/>
            <a:ext cx="70772"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endParaRPr lang="zh-CN" altLang="en-US" sz="1400">
              <a:solidFill>
                <a:prstClr val="white"/>
              </a:solidFill>
            </a:endParaRPr>
          </a:p>
        </p:txBody>
      </p:sp>
    </p:spTree>
  </p:cSld>
  <p:clrMapOvr>
    <a:masterClrMapping/>
  </p:clrMapOvr>
  <mc:AlternateContent xmlns:mc="http://schemas.openxmlformats.org/markup-compatibility/2006">
    <mc:Choice xmlns:p14="http://schemas.microsoft.com/office/powerpoint/2010/main" Requires="p14">
      <p:transition spd="med">
        <p14:flip dir="r"/>
        <p:sndAc>
          <p:stSnd>
            <p:snd r:embed="rId2" name="type.wav"/>
          </p:stSnd>
        </p:sndAc>
      </p:transition>
    </mc:Choice>
    <mc:Fallback>
      <p:transition spd="med">
        <p:fade/>
        <p:sndAc>
          <p:stSnd>
            <p:snd r:embed="rId2" name="type.wav"/>
          </p:stSnd>
        </p:sndAc>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7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1"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2565" indent="0" algn="ctr">
              <a:buNone/>
              <a:defRPr>
                <a:solidFill>
                  <a:schemeClr val="tx1">
                    <a:tint val="75000"/>
                  </a:schemeClr>
                </a:solidFill>
              </a:defRPr>
            </a:lvl7pPr>
            <a:lvl8pPr marL="3199765" indent="0" algn="ctr">
              <a:buNone/>
              <a:defRPr>
                <a:solidFill>
                  <a:schemeClr val="tx1">
                    <a:tint val="75000"/>
                  </a:schemeClr>
                </a:solidFill>
              </a:defRPr>
            </a:lvl8pPr>
            <a:lvl9pPr marL="3656965"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cxnSp>
        <p:nvCxnSpPr>
          <p:cNvPr id="7" name="直接连接符 6"/>
          <p:cNvCxnSpPr/>
          <p:nvPr userDrawn="1"/>
        </p:nvCxnSpPr>
        <p:spPr>
          <a:xfrm>
            <a:off x="755578" y="625398"/>
            <a:ext cx="784887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2" name="Group 7"/>
          <p:cNvGrpSpPr/>
          <p:nvPr userDrawn="1"/>
        </p:nvGrpSpPr>
        <p:grpSpPr bwMode="auto">
          <a:xfrm>
            <a:off x="323528" y="292928"/>
            <a:ext cx="390372" cy="205979"/>
            <a:chOff x="0" y="0"/>
            <a:chExt cx="1041399" cy="549275"/>
          </a:xfrm>
        </p:grpSpPr>
        <p:sp>
          <p:nvSpPr>
            <p:cNvPr id="13"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005DA2"/>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a:endParaRPr lang="zh-CN" altLang="en-US">
                <a:solidFill>
                  <a:prstClr val="black"/>
                </a:solidFill>
              </a:endParaRPr>
            </a:p>
          </p:txBody>
        </p:sp>
        <p:sp>
          <p:nvSpPr>
            <p:cNvPr id="14"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3992DB"/>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a:endParaRPr lang="zh-CN" altLang="en-US">
                <a:solidFill>
                  <a:prstClr val="black"/>
                </a:solidFill>
              </a:endParaRPr>
            </a:p>
          </p:txBody>
        </p:sp>
        <p:sp>
          <p:nvSpPr>
            <p:cNvPr id="15"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F79600"/>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a:endParaRPr lang="zh-CN" altLang="en-US">
                <a:solidFill>
                  <a:prstClr val="black"/>
                </a:solidFill>
              </a:endParaRPr>
            </a:p>
          </p:txBody>
        </p:sp>
      </p:grpSp>
    </p:spTree>
  </p:cSld>
  <p:clrMapOvr>
    <a:masterClrMapping/>
  </p:clrMapOvr>
  <p:transition spd="slow"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p:transition spd="slow" advTm="0">
    <p:cover/>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cSld>
  <p:clrMapOvr>
    <a:masterClrMapping/>
  </p:clrMapOvr>
  <p:transition spd="slow" advTm="0">
    <p:cove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0965" indent="0">
              <a:buNone/>
              <a:defRPr sz="1400">
                <a:solidFill>
                  <a:schemeClr val="tx1">
                    <a:tint val="75000"/>
                  </a:schemeClr>
                </a:solidFill>
              </a:defRPr>
            </a:lvl4pPr>
            <a:lvl5pPr marL="1828165" indent="0">
              <a:buNone/>
              <a:defRPr sz="1400">
                <a:solidFill>
                  <a:schemeClr val="tx1">
                    <a:tint val="75000"/>
                  </a:schemeClr>
                </a:solidFill>
              </a:defRPr>
            </a:lvl5pPr>
            <a:lvl6pPr marL="2285365" indent="0">
              <a:buNone/>
              <a:defRPr sz="1400">
                <a:solidFill>
                  <a:schemeClr val="tx1">
                    <a:tint val="75000"/>
                  </a:schemeClr>
                </a:solidFill>
              </a:defRPr>
            </a:lvl6pPr>
            <a:lvl7pPr marL="2742565" indent="0">
              <a:buNone/>
              <a:defRPr sz="1400">
                <a:solidFill>
                  <a:schemeClr val="tx1">
                    <a:tint val="75000"/>
                  </a:schemeClr>
                </a:solidFill>
              </a:defRPr>
            </a:lvl7pPr>
            <a:lvl8pPr marL="3199765" indent="0">
              <a:buNone/>
              <a:defRPr sz="1400">
                <a:solidFill>
                  <a:schemeClr val="tx1">
                    <a:tint val="75000"/>
                  </a:schemeClr>
                </a:solidFill>
              </a:defRPr>
            </a:lvl8pPr>
            <a:lvl9pPr marL="3656965"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233"/>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2565" indent="0">
              <a:buNone/>
              <a:defRPr sz="1400">
                <a:solidFill>
                  <a:schemeClr val="tx1">
                    <a:tint val="75000"/>
                  </a:schemeClr>
                </a:solidFill>
              </a:defRPr>
            </a:lvl7pPr>
            <a:lvl8pPr marL="3199765" indent="0">
              <a:buNone/>
              <a:defRPr sz="1400">
                <a:solidFill>
                  <a:schemeClr val="tx1">
                    <a:tint val="75000"/>
                  </a:schemeClr>
                </a:solidFill>
              </a:defRPr>
            </a:lvl8pPr>
            <a:lvl9pPr marL="3656965"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1" y="1200155"/>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200155"/>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1631157"/>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71" y="115133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71" y="1631157"/>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11" y="204813"/>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820"/>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11" y="1076328"/>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505"/>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2565" indent="0">
              <a:buNone/>
              <a:defRPr sz="2000"/>
            </a:lvl7pPr>
            <a:lvl8pPr marL="3199765" indent="0">
              <a:buNone/>
              <a:defRPr sz="2000"/>
            </a:lvl8pPr>
            <a:lvl9pPr marL="3656965" indent="0">
              <a:buNone/>
              <a:defRPr sz="2000"/>
            </a:lvl9pPr>
          </a:lstStyle>
          <a:p>
            <a:endParaRPr lang="zh-CN" altLang="en-US"/>
          </a:p>
        </p:txBody>
      </p:sp>
      <p:sp>
        <p:nvSpPr>
          <p:cNvPr id="4" name="文本占位符 3"/>
          <p:cNvSpPr>
            <a:spLocks noGrp="1"/>
          </p:cNvSpPr>
          <p:nvPr>
            <p:ph type="body" sz="half" idx="2"/>
          </p:nvPr>
        </p:nvSpPr>
        <p:spPr>
          <a:xfrm>
            <a:off x="1792288" y="402556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1" y="206007"/>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6007"/>
            <a:ext cx="6019800" cy="4388644"/>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transition spd="slow" advTm="0">
    <p:cove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transition spd="slow" advTm="0">
    <p:cove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1"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1"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0965" indent="0">
              <a:buNone/>
              <a:defRPr sz="1600" b="1"/>
            </a:lvl4pPr>
            <a:lvl5pPr marL="1828165" indent="0">
              <a:buNone/>
              <a:defRPr sz="1600" b="1"/>
            </a:lvl5pPr>
            <a:lvl6pPr marL="2285365"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1"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30"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0965" indent="0">
              <a:buNone/>
              <a:defRPr sz="1600" b="1"/>
            </a:lvl4pPr>
            <a:lvl5pPr marL="1828165" indent="0">
              <a:buNone/>
              <a:defRPr sz="1600" b="1"/>
            </a:lvl5pPr>
            <a:lvl6pPr marL="2285365" indent="0">
              <a:buNone/>
              <a:defRPr sz="1600" b="1"/>
            </a:lvl6pPr>
            <a:lvl7pPr marL="2742565" indent="0">
              <a:buNone/>
              <a:defRPr sz="1600" b="1"/>
            </a:lvl7pPr>
            <a:lvl8pPr marL="3199765" indent="0">
              <a:buNone/>
              <a:defRPr sz="1600" b="1"/>
            </a:lvl8pPr>
            <a:lvl9pPr marL="3656965"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30"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8" name="页脚占位符 7"/>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9" name="灯片编号占位符 8"/>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4" name="页脚占位符 3"/>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5" name="灯片编号占位符 4"/>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3" name="页脚占位符 2"/>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4" name="灯片编号占位符 3"/>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7"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92"/>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7" y="1076328"/>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0965" indent="0">
              <a:buNone/>
              <a:defRPr sz="900"/>
            </a:lvl4pPr>
            <a:lvl5pPr marL="1828165" indent="0">
              <a:buNone/>
              <a:defRPr sz="900"/>
            </a:lvl5pPr>
            <a:lvl6pPr marL="2285365"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1"/>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0965" indent="0">
              <a:buNone/>
              <a:defRPr sz="2000"/>
            </a:lvl4pPr>
            <a:lvl5pPr marL="1828165" indent="0">
              <a:buNone/>
              <a:defRPr sz="2000"/>
            </a:lvl5pPr>
            <a:lvl6pPr marL="2285365" indent="0">
              <a:buNone/>
              <a:defRPr sz="2000"/>
            </a:lvl6pPr>
            <a:lvl7pPr marL="2742565" indent="0">
              <a:buNone/>
              <a:defRPr sz="2000"/>
            </a:lvl7pPr>
            <a:lvl8pPr marL="3199765" indent="0">
              <a:buNone/>
              <a:defRPr sz="2000"/>
            </a:lvl8pPr>
            <a:lvl9pPr marL="3656965" indent="0">
              <a:buNone/>
              <a:defRPr sz="2000"/>
            </a:lvl9pPr>
          </a:lstStyle>
          <a:p>
            <a:endParaRPr lang="zh-CN" altLang="en-US"/>
          </a:p>
        </p:txBody>
      </p:sp>
      <p:sp>
        <p:nvSpPr>
          <p:cNvPr id="4" name="文本占位符 3"/>
          <p:cNvSpPr>
            <a:spLocks noGrp="1"/>
          </p:cNvSpPr>
          <p:nvPr>
            <p:ph type="body" sz="half" idx="2"/>
          </p:nvPr>
        </p:nvSpPr>
        <p:spPr>
          <a:xfrm>
            <a:off x="1792288" y="4025507"/>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0965" indent="0">
              <a:buNone/>
              <a:defRPr sz="900"/>
            </a:lvl4pPr>
            <a:lvl5pPr marL="1828165" indent="0">
              <a:buNone/>
              <a:defRPr sz="900"/>
            </a:lvl5pPr>
            <a:lvl6pPr marL="2285365" indent="0">
              <a:buNone/>
              <a:defRPr sz="900"/>
            </a:lvl6pPr>
            <a:lvl7pPr marL="2742565" indent="0">
              <a:buNone/>
              <a:defRPr sz="900"/>
            </a:lvl7pPr>
            <a:lvl8pPr marL="3199765" indent="0">
              <a:buNone/>
              <a:defRPr sz="900"/>
            </a:lvl8pPr>
            <a:lvl9pPr marL="3656965"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457200" y="4767264"/>
            <a:ext cx="2133600" cy="273844"/>
          </a:xfrm>
          <a:prstGeom prst="rect">
            <a:avLst/>
          </a:prstGeom>
        </p:spPr>
        <p:txBody>
          <a:bodyPr/>
          <a:lstStyle/>
          <a:p>
            <a:fld id="{530820CF-B880-4189-942D-D702A7CBA730}" type="datetimeFigureOut">
              <a:rPr lang="zh-CN" altLang="en-US" smtClean="0">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1" y="4767264"/>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fld id="{0C913308-F349-4B6D-A68A-DD1791B4A57B}"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3" Type="http://schemas.openxmlformats.org/officeDocument/2006/relationships/theme" Target="../theme/theme2.xml"/><Relationship Id="rId12" Type="http://schemas.openxmlformats.org/officeDocument/2006/relationships/slideLayout" Target="../slideLayouts/slideLayout25.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4.xml"/><Relationship Id="rId8" Type="http://schemas.openxmlformats.org/officeDocument/2006/relationships/slideLayout" Target="../slideLayouts/slideLayout33.xml"/><Relationship Id="rId7" Type="http://schemas.openxmlformats.org/officeDocument/2006/relationships/slideLayout" Target="../slideLayouts/slideLayout32.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 Id="rId3" Type="http://schemas.openxmlformats.org/officeDocument/2006/relationships/slideLayout" Target="../slideLayouts/slideLayout28.xml"/><Relationship Id="rId2" Type="http://schemas.openxmlformats.org/officeDocument/2006/relationships/slideLayout" Target="../slideLayouts/slideLayout27.xml"/><Relationship Id="rId16" Type="http://schemas.openxmlformats.org/officeDocument/2006/relationships/theme" Target="../theme/theme3.xml"/><Relationship Id="rId15" Type="http://schemas.openxmlformats.org/officeDocument/2006/relationships/image" Target="../media/image3.jpeg"/><Relationship Id="rId14" Type="http://schemas.openxmlformats.org/officeDocument/2006/relationships/slideLayout" Target="../slideLayouts/slideLayout39.xml"/><Relationship Id="rId13" Type="http://schemas.openxmlformats.org/officeDocument/2006/relationships/slideLayout" Target="../slideLayouts/slideLayout38.xml"/><Relationship Id="rId12" Type="http://schemas.openxmlformats.org/officeDocument/2006/relationships/slideLayout" Target="../slideLayouts/slideLayout37.xml"/><Relationship Id="rId11" Type="http://schemas.openxmlformats.org/officeDocument/2006/relationships/slideLayout" Target="../slideLayouts/slideLayout36.xml"/><Relationship Id="rId10" Type="http://schemas.openxmlformats.org/officeDocument/2006/relationships/slideLayout" Target="../slideLayouts/slideLayout35.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272540" y="133988"/>
            <a:ext cx="8229600" cy="493563"/>
          </a:xfrm>
          <a:prstGeom prst="rect">
            <a:avLst/>
          </a:prstGeom>
        </p:spPr>
        <p:txBody>
          <a:bodyPr vert="horz" lIns="91418" tIns="45708" rIns="91418" bIns="45708" rtlCol="0" anchor="ctr">
            <a:noAutofit/>
          </a:bodyPr>
          <a:lstStyle/>
          <a:p>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spcBef>
          <a:spcPct val="0"/>
        </a:spcBef>
        <a:buNone/>
        <a:defRPr sz="2400" b="1" kern="1200">
          <a:solidFill>
            <a:schemeClr val="tx1"/>
          </a:solidFill>
          <a:latin typeface="微软雅黑" panose="020B0503020204020204" pitchFamily="34" charset="-122"/>
          <a:ea typeface="微软雅黑" panose="020B0503020204020204" pitchFamily="34" charset="-122"/>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5995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67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0965" algn="l" defTabSz="914400" rtl="0" eaLnBrk="1" latinLnBrk="0" hangingPunct="1">
        <a:defRPr sz="1800" kern="1200">
          <a:solidFill>
            <a:schemeClr val="tx1"/>
          </a:solidFill>
          <a:latin typeface="+mn-lt"/>
          <a:ea typeface="+mn-ea"/>
          <a:cs typeface="+mn-cs"/>
        </a:defRPr>
      </a:lvl4pPr>
      <a:lvl5pPr marL="1828165" algn="l" defTabSz="914400" rtl="0" eaLnBrk="1" latinLnBrk="0" hangingPunct="1">
        <a:defRPr sz="1800" kern="1200">
          <a:solidFill>
            <a:schemeClr val="tx1"/>
          </a:solidFill>
          <a:latin typeface="+mn-lt"/>
          <a:ea typeface="+mn-ea"/>
          <a:cs typeface="+mn-cs"/>
        </a:defRPr>
      </a:lvl5pPr>
      <a:lvl6pPr marL="2285365" algn="l" defTabSz="914400" rtl="0" eaLnBrk="1" latinLnBrk="0" hangingPunct="1">
        <a:defRPr sz="1800" kern="1200">
          <a:solidFill>
            <a:schemeClr val="tx1"/>
          </a:solidFill>
          <a:latin typeface="+mn-lt"/>
          <a:ea typeface="+mn-ea"/>
          <a:cs typeface="+mn-cs"/>
        </a:defRPr>
      </a:lvl6pPr>
      <a:lvl7pPr marL="2742565" algn="l" defTabSz="914400" rtl="0" eaLnBrk="1" latinLnBrk="0" hangingPunct="1">
        <a:defRPr sz="1800" kern="1200">
          <a:solidFill>
            <a:schemeClr val="tx1"/>
          </a:solidFill>
          <a:latin typeface="+mn-lt"/>
          <a:ea typeface="+mn-ea"/>
          <a:cs typeface="+mn-cs"/>
        </a:defRPr>
      </a:lvl7pPr>
      <a:lvl8pPr marL="3199765" algn="l" defTabSz="914400" rtl="0" eaLnBrk="1" latinLnBrk="0" hangingPunct="1">
        <a:defRPr sz="1800" kern="1200">
          <a:solidFill>
            <a:schemeClr val="tx1"/>
          </a:solidFill>
          <a:latin typeface="+mn-lt"/>
          <a:ea typeface="+mn-ea"/>
          <a:cs typeface="+mn-cs"/>
        </a:defRPr>
      </a:lvl8pPr>
      <a:lvl9pPr marL="3656965"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272540" y="133988"/>
            <a:ext cx="8229600" cy="493563"/>
          </a:xfrm>
          <a:prstGeom prst="rect">
            <a:avLst/>
          </a:prstGeom>
        </p:spPr>
        <p:txBody>
          <a:bodyPr vert="horz" lIns="91418" tIns="45708" rIns="91418" bIns="45708" rtlCol="0" anchor="ctr">
            <a:noAutofit/>
          </a:bodyPr>
          <a:lstStyle/>
          <a:p>
            <a:endParaRPr lang="zh-CN" altLang="en-US" dirty="0"/>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txStyles>
    <p:titleStyle>
      <a:lvl1pPr algn="l" defTabSz="914400" rtl="0" eaLnBrk="1" latinLnBrk="0" hangingPunct="1">
        <a:spcBef>
          <a:spcPct val="0"/>
        </a:spcBef>
        <a:buNone/>
        <a:defRPr sz="2400" b="1" kern="1200">
          <a:solidFill>
            <a:schemeClr val="tx1"/>
          </a:solidFill>
          <a:latin typeface="微软雅黑" panose="020B0503020204020204" pitchFamily="34" charset="-122"/>
          <a:ea typeface="微软雅黑" panose="020B0503020204020204" pitchFamily="34" charset="-122"/>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5995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67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0965" algn="l" defTabSz="914400" rtl="0" eaLnBrk="1" latinLnBrk="0" hangingPunct="1">
        <a:defRPr sz="1800" kern="1200">
          <a:solidFill>
            <a:schemeClr val="tx1"/>
          </a:solidFill>
          <a:latin typeface="+mn-lt"/>
          <a:ea typeface="+mn-ea"/>
          <a:cs typeface="+mn-cs"/>
        </a:defRPr>
      </a:lvl4pPr>
      <a:lvl5pPr marL="1828165" algn="l" defTabSz="914400" rtl="0" eaLnBrk="1" latinLnBrk="0" hangingPunct="1">
        <a:defRPr sz="1800" kern="1200">
          <a:solidFill>
            <a:schemeClr val="tx1"/>
          </a:solidFill>
          <a:latin typeface="+mn-lt"/>
          <a:ea typeface="+mn-ea"/>
          <a:cs typeface="+mn-cs"/>
        </a:defRPr>
      </a:lvl5pPr>
      <a:lvl6pPr marL="2285365" algn="l" defTabSz="914400" rtl="0" eaLnBrk="1" latinLnBrk="0" hangingPunct="1">
        <a:defRPr sz="1800" kern="1200">
          <a:solidFill>
            <a:schemeClr val="tx1"/>
          </a:solidFill>
          <a:latin typeface="+mn-lt"/>
          <a:ea typeface="+mn-ea"/>
          <a:cs typeface="+mn-cs"/>
        </a:defRPr>
      </a:lvl6pPr>
      <a:lvl7pPr marL="2742565" algn="l" defTabSz="914400" rtl="0" eaLnBrk="1" latinLnBrk="0" hangingPunct="1">
        <a:defRPr sz="1800" kern="1200">
          <a:solidFill>
            <a:schemeClr val="tx1"/>
          </a:solidFill>
          <a:latin typeface="+mn-lt"/>
          <a:ea typeface="+mn-ea"/>
          <a:cs typeface="+mn-cs"/>
        </a:defRPr>
      </a:lvl7pPr>
      <a:lvl8pPr marL="3199765" algn="l" defTabSz="914400" rtl="0" eaLnBrk="1" latinLnBrk="0" hangingPunct="1">
        <a:defRPr sz="1800" kern="1200">
          <a:solidFill>
            <a:schemeClr val="tx1"/>
          </a:solidFill>
          <a:latin typeface="+mn-lt"/>
          <a:ea typeface="+mn-ea"/>
          <a:cs typeface="+mn-cs"/>
        </a:defRPr>
      </a:lvl8pPr>
      <a:lvl9pPr marL="3656965"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5" cstate="print">
            <a:lum/>
          </a:blip>
          <a:srcRect/>
          <a:stretch>
            <a:fillRect t="-3000" b="-3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1" y="205979"/>
            <a:ext cx="8229600" cy="857250"/>
          </a:xfrm>
          <a:prstGeom prst="rect">
            <a:avLst/>
          </a:prstGeom>
        </p:spPr>
        <p:txBody>
          <a:bodyPr vert="horz" lIns="91429" tIns="45714" rIns="91429" bIns="45714"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1" y="1200155"/>
            <a:ext cx="8229600" cy="3394472"/>
          </a:xfrm>
          <a:prstGeom prst="rect">
            <a:avLst/>
          </a:prstGeom>
        </p:spPr>
        <p:txBody>
          <a:bodyPr vert="horz" lIns="91429" tIns="45714" rIns="91429" bIns="45714"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1" y="4767321"/>
            <a:ext cx="2133600" cy="273844"/>
          </a:xfrm>
          <a:prstGeom prst="rect">
            <a:avLst/>
          </a:prstGeom>
        </p:spPr>
        <p:txBody>
          <a:bodyPr vert="horz" lIns="91429" tIns="45714" rIns="91429" bIns="45714" rtlCol="0" anchor="ctr"/>
          <a:lstStyle>
            <a:lvl1pPr algn="l">
              <a:defRPr sz="1200">
                <a:solidFill>
                  <a:schemeClr val="tx1">
                    <a:tint val="75000"/>
                  </a:schemeClr>
                </a:solidFill>
              </a:defRPr>
            </a:lvl1pPr>
          </a:lstStyle>
          <a:p>
            <a:pPr defTabSz="914400"/>
            <a:endParaRPr lang="zh-CN" altLang="en-US">
              <a:solidFill>
                <a:prstClr val="black">
                  <a:tint val="75000"/>
                </a:prstClr>
              </a:solidFill>
            </a:endParaRPr>
          </a:p>
        </p:txBody>
      </p:sp>
      <p:sp>
        <p:nvSpPr>
          <p:cNvPr id="5" name="页脚占位符 4"/>
          <p:cNvSpPr>
            <a:spLocks noGrp="1"/>
          </p:cNvSpPr>
          <p:nvPr>
            <p:ph type="ftr" sz="quarter" idx="3"/>
          </p:nvPr>
        </p:nvSpPr>
        <p:spPr>
          <a:xfrm>
            <a:off x="3124200" y="4767321"/>
            <a:ext cx="2895600" cy="273844"/>
          </a:xfrm>
          <a:prstGeom prst="rect">
            <a:avLst/>
          </a:prstGeom>
        </p:spPr>
        <p:txBody>
          <a:bodyPr vert="horz" lIns="91429" tIns="45714" rIns="91429" bIns="45714" rtlCol="0" anchor="ctr"/>
          <a:lstStyle>
            <a:lvl1pPr algn="ctr">
              <a:defRPr sz="1200">
                <a:solidFill>
                  <a:schemeClr val="tx1">
                    <a:tint val="75000"/>
                  </a:schemeClr>
                </a:solidFill>
              </a:defRPr>
            </a:lvl1pPr>
          </a:lstStyle>
          <a:p>
            <a:pPr defTabSz="914400"/>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1" y="4767321"/>
            <a:ext cx="2133600" cy="273844"/>
          </a:xfrm>
          <a:prstGeom prst="rect">
            <a:avLst/>
          </a:prstGeom>
        </p:spPr>
        <p:txBody>
          <a:bodyPr vert="horz" lIns="91429" tIns="45714" rIns="91429" bIns="45714" rtlCol="0" anchor="ctr"/>
          <a:lstStyle>
            <a:lvl1pPr algn="r">
              <a:defRPr sz="1200">
                <a:solidFill>
                  <a:schemeClr val="tx1">
                    <a:tint val="75000"/>
                  </a:schemeClr>
                </a:solidFill>
              </a:defRPr>
            </a:lvl1pPr>
          </a:lstStyle>
          <a:p>
            <a:pPr defTabSz="914400"/>
            <a:fld id="{0C913308-F349-4B6D-A68A-DD1791B4A57B}" type="slidenum">
              <a:rPr lang="zh-CN" altLang="en-US" smtClean="0">
                <a:solidFill>
                  <a:prstClr val="black">
                    <a:tint val="75000"/>
                  </a:prstClr>
                </a:solidFill>
              </a:rPr>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transition spd="slow" advTm="0">
    <p:cover/>
  </p:transition>
  <p:timing>
    <p:tnLst>
      <p:par>
        <p:cTn id="1" dur="indefinite" restart="never" nodeType="tmRoot"/>
      </p:par>
    </p:tnLst>
  </p:timing>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5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2565" algn="l" defTabSz="914400" rtl="0" eaLnBrk="1" latinLnBrk="0" hangingPunct="1">
        <a:defRPr sz="1800" kern="1200">
          <a:solidFill>
            <a:schemeClr val="tx1"/>
          </a:solidFill>
          <a:latin typeface="+mn-lt"/>
          <a:ea typeface="+mn-ea"/>
          <a:cs typeface="+mn-cs"/>
        </a:defRPr>
      </a:lvl7pPr>
      <a:lvl8pPr marL="3199765" algn="l" defTabSz="914400" rtl="0" eaLnBrk="1" latinLnBrk="0" hangingPunct="1">
        <a:defRPr sz="1800" kern="1200">
          <a:solidFill>
            <a:schemeClr val="tx1"/>
          </a:solidFill>
          <a:latin typeface="+mn-lt"/>
          <a:ea typeface="+mn-ea"/>
          <a:cs typeface="+mn-cs"/>
        </a:defRPr>
      </a:lvl8pPr>
      <a:lvl9pPr marL="3656965"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0.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34.xml"/><Relationship Id="rId2" Type="http://schemas.openxmlformats.org/officeDocument/2006/relationships/image" Target="../media/image6.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34.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34.xml"/><Relationship Id="rId5" Type="http://schemas.openxmlformats.org/officeDocument/2006/relationships/image" Target="../media/image9.png"/><Relationship Id="rId4" Type="http://schemas.openxmlformats.org/officeDocument/2006/relationships/image" Target="../media/image5.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tags" Target="../tags/tag9.xml"/></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34.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34.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3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34.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34.xml"/><Relationship Id="rId2" Type="http://schemas.openxmlformats.org/officeDocument/2006/relationships/image" Target="../media/image15.jpeg"/><Relationship Id="rId1"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34.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4.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4.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00054\Desktop\桌面2017.12.13\2017 工厂图 副本 更名.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0" y="2"/>
            <a:ext cx="9180512" cy="310021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5"/>
          <p:cNvSpPr txBox="1"/>
          <p:nvPr/>
        </p:nvSpPr>
        <p:spPr>
          <a:xfrm>
            <a:off x="0" y="3153083"/>
            <a:ext cx="9144000" cy="553998"/>
          </a:xfrm>
          <a:prstGeom prst="rect">
            <a:avLst/>
          </a:prstGeom>
          <a:noFill/>
        </p:spPr>
        <p:txBody>
          <a:bodyPr wrap="square" lIns="0" tIns="0" rIns="0" bIns="0" anchor="ctr">
            <a:spAutoFit/>
          </a:bodyPr>
          <a:lstStyle/>
          <a:p>
            <a:pPr algn="ctr" defTabSz="685800" fontAlgn="auto">
              <a:spcBef>
                <a:spcPts val="0"/>
              </a:spcBef>
              <a:spcAft>
                <a:spcPts val="0"/>
              </a:spcAft>
              <a:defRPr/>
            </a:pPr>
            <a:r>
              <a:rPr lang="zh-CN" altLang="en-US" sz="3600" b="1" dirty="0">
                <a:solidFill>
                  <a:srgbClr val="0070C0"/>
                </a:solidFill>
                <a:latin typeface="微软雅黑" panose="020B0503020204020204" pitchFamily="34" charset="-122"/>
                <a:ea typeface="微软雅黑" panose="020B0503020204020204" pitchFamily="34" charset="-122"/>
              </a:rPr>
              <a:t>风能研究院</a:t>
            </a:r>
            <a:r>
              <a:rPr lang="en-US" altLang="zh-CN" sz="3600" b="1" dirty="0" smtClean="0">
                <a:solidFill>
                  <a:srgbClr val="0070C0"/>
                </a:solidFill>
                <a:latin typeface="微软雅黑" panose="020B0503020204020204" pitchFamily="34" charset="-122"/>
                <a:ea typeface="微软雅黑" panose="020B0503020204020204" pitchFamily="34" charset="-122"/>
              </a:rPr>
              <a:t>2021</a:t>
            </a:r>
            <a:r>
              <a:rPr lang="zh-CN" altLang="en-US" sz="3600" b="1" dirty="0" smtClean="0">
                <a:solidFill>
                  <a:srgbClr val="0070C0"/>
                </a:solidFill>
                <a:latin typeface="微软雅黑" panose="020B0503020204020204" pitchFamily="34" charset="-122"/>
                <a:ea typeface="微软雅黑" panose="020B0503020204020204" pitchFamily="34" charset="-122"/>
              </a:rPr>
              <a:t>年中工作</a:t>
            </a:r>
            <a:r>
              <a:rPr lang="zh-CN" altLang="en-US" sz="3600" b="1" dirty="0">
                <a:solidFill>
                  <a:srgbClr val="0070C0"/>
                </a:solidFill>
                <a:latin typeface="微软雅黑" panose="020B0503020204020204" pitchFamily="34" charset="-122"/>
                <a:ea typeface="微软雅黑" panose="020B0503020204020204" pitchFamily="34" charset="-122"/>
              </a:rPr>
              <a:t>汇报</a:t>
            </a:r>
            <a:endParaRPr lang="zh-CN" altLang="en-US" sz="3600" b="1" dirty="0">
              <a:solidFill>
                <a:srgbClr val="0070C0"/>
              </a:solidFill>
              <a:latin typeface="微软雅黑" panose="020B0503020204020204" pitchFamily="34" charset="-122"/>
              <a:ea typeface="微软雅黑" panose="020B0503020204020204" pitchFamily="34" charset="-122"/>
            </a:endParaRPr>
          </a:p>
        </p:txBody>
      </p:sp>
      <p:sp>
        <p:nvSpPr>
          <p:cNvPr id="9" name="Rectangle 8"/>
          <p:cNvSpPr>
            <a:spLocks noChangeArrowheads="1"/>
          </p:cNvSpPr>
          <p:nvPr/>
        </p:nvSpPr>
        <p:spPr bwMode="auto">
          <a:xfrm>
            <a:off x="2544731" y="4011910"/>
            <a:ext cx="4149789"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zh-CN" sz="1400" b="1" dirty="0">
                <a:solidFill>
                  <a:srgbClr val="0070C0"/>
                </a:solidFill>
                <a:latin typeface="微软雅黑" panose="020B0503020204020204" pitchFamily="34" charset="-122"/>
                <a:ea typeface="微软雅黑" panose="020B0503020204020204" pitchFamily="34" charset="-122"/>
              </a:rPr>
              <a:t>MINGYANG SMART ENERGY GROUP  CO., Ltd</a:t>
            </a:r>
            <a:r>
              <a:rPr lang="en-US" altLang="zh-CN" sz="1900" b="1" dirty="0">
                <a:solidFill>
                  <a:schemeClr val="accent1"/>
                </a:solidFill>
                <a:latin typeface="Times New Roman" panose="02020603050405020304" pitchFamily="18" charset="0"/>
                <a:cs typeface="Times New Roman" panose="02020603050405020304" pitchFamily="18" charset="0"/>
              </a:rPr>
              <a:t>.</a:t>
            </a:r>
            <a:endParaRPr lang="en-US" altLang="zh-CN" sz="1900" b="1" dirty="0">
              <a:solidFill>
                <a:schemeClr val="accent1"/>
              </a:solidFill>
              <a:latin typeface="Times New Roman" panose="02020603050405020304" pitchFamily="18" charset="0"/>
              <a:cs typeface="Times New Roman" panose="02020603050405020304" pitchFamily="18" charset="0"/>
            </a:endParaRPr>
          </a:p>
        </p:txBody>
      </p:sp>
      <p:sp>
        <p:nvSpPr>
          <p:cNvPr id="10" name="TextBox 1"/>
          <p:cNvSpPr txBox="1">
            <a:spLocks noChangeArrowheads="1"/>
          </p:cNvSpPr>
          <p:nvPr/>
        </p:nvSpPr>
        <p:spPr bwMode="auto">
          <a:xfrm>
            <a:off x="2430465" y="3642690"/>
            <a:ext cx="43195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000" b="1" dirty="0">
                <a:solidFill>
                  <a:srgbClr val="0070C0"/>
                </a:solidFill>
                <a:latin typeface="微软雅黑" panose="020B0503020204020204" pitchFamily="34" charset="-122"/>
                <a:ea typeface="微软雅黑" panose="020B0503020204020204" pitchFamily="34" charset="-122"/>
              </a:rPr>
              <a:t>明阳智慧能源集团股份公司</a:t>
            </a:r>
            <a:endParaRPr lang="zh-CN" altLang="zh-CN" sz="2000" b="1" dirty="0">
              <a:solidFill>
                <a:srgbClr val="0070C0"/>
              </a:solidFill>
              <a:latin typeface="微软雅黑" panose="020B0503020204020204" pitchFamily="34" charset="-122"/>
              <a:ea typeface="微软雅黑" panose="020B0503020204020204" pitchFamily="34" charset="-122"/>
            </a:endParaRPr>
          </a:p>
        </p:txBody>
      </p:sp>
      <p:sp>
        <p:nvSpPr>
          <p:cNvPr id="11" name="矩形 10"/>
          <p:cNvSpPr/>
          <p:nvPr/>
        </p:nvSpPr>
        <p:spPr>
          <a:xfrm>
            <a:off x="6300192" y="4583821"/>
            <a:ext cx="2807740" cy="523220"/>
          </a:xfrm>
          <a:prstGeom prst="rect">
            <a:avLst/>
          </a:prstGeom>
        </p:spPr>
        <p:txBody>
          <a:bodyPr wrap="square">
            <a:spAutoFit/>
          </a:bodyPr>
          <a:lstStyle/>
          <a:p>
            <a:pPr defTabSz="685800"/>
            <a:r>
              <a:rPr lang="zh-CN" altLang="en-US" sz="1400" dirty="0" smtClean="0">
                <a:solidFill>
                  <a:srgbClr val="0070C0"/>
                </a:solidFill>
                <a:latin typeface="微软雅黑" panose="020B0503020204020204" pitchFamily="34" charset="-122"/>
                <a:ea typeface="微软雅黑" panose="020B0503020204020204" pitchFamily="34" charset="-122"/>
              </a:rPr>
              <a:t>汇报人：王德坤</a:t>
            </a:r>
            <a:endParaRPr lang="en-US" altLang="zh-CN" sz="1400" dirty="0" smtClean="0">
              <a:solidFill>
                <a:srgbClr val="0070C0"/>
              </a:solidFill>
              <a:latin typeface="微软雅黑" panose="020B0503020204020204" pitchFamily="34" charset="-122"/>
              <a:ea typeface="微软雅黑" panose="020B0503020204020204" pitchFamily="34" charset="-122"/>
            </a:endParaRPr>
          </a:p>
          <a:p>
            <a:pPr defTabSz="685800"/>
            <a:r>
              <a:rPr lang="zh-CN" altLang="en-US" sz="1400" dirty="0" smtClean="0">
                <a:solidFill>
                  <a:srgbClr val="0070C0"/>
                </a:solidFill>
                <a:latin typeface="微软雅黑" panose="020B0503020204020204" pitchFamily="34" charset="-122"/>
                <a:ea typeface="微软雅黑" panose="020B0503020204020204" pitchFamily="34" charset="-122"/>
              </a:rPr>
              <a:t>汇报</a:t>
            </a:r>
            <a:r>
              <a:rPr lang="zh-CN" altLang="en-US" sz="1400" dirty="0">
                <a:solidFill>
                  <a:srgbClr val="0070C0"/>
                </a:solidFill>
                <a:latin typeface="微软雅黑" panose="020B0503020204020204" pitchFamily="34" charset="-122"/>
                <a:ea typeface="微软雅黑" panose="020B0503020204020204" pitchFamily="34" charset="-122"/>
              </a:rPr>
              <a:t>时间：</a:t>
            </a:r>
            <a:r>
              <a:rPr lang="en-US" altLang="zh-CN" sz="1400" dirty="0" smtClean="0">
                <a:solidFill>
                  <a:srgbClr val="0070C0"/>
                </a:solidFill>
                <a:latin typeface="微软雅黑" panose="020B0503020204020204" pitchFamily="34" charset="-122"/>
                <a:ea typeface="微软雅黑" panose="020B0503020204020204" pitchFamily="34" charset="-122"/>
              </a:rPr>
              <a:t>2021</a:t>
            </a:r>
            <a:r>
              <a:rPr lang="zh-CN" altLang="en-US" sz="1400" dirty="0" smtClean="0">
                <a:solidFill>
                  <a:srgbClr val="0070C0"/>
                </a:solidFill>
                <a:latin typeface="微软雅黑" panose="020B0503020204020204" pitchFamily="34" charset="-122"/>
                <a:ea typeface="微软雅黑" panose="020B0503020204020204" pitchFamily="34" charset="-122"/>
              </a:rPr>
              <a:t>年</a:t>
            </a:r>
            <a:r>
              <a:rPr lang="en-US" altLang="zh-CN" sz="1400" dirty="0">
                <a:solidFill>
                  <a:srgbClr val="0070C0"/>
                </a:solidFill>
                <a:latin typeface="微软雅黑" panose="020B0503020204020204" pitchFamily="34" charset="-122"/>
                <a:ea typeface="微软雅黑" panose="020B0503020204020204" pitchFamily="34" charset="-122"/>
              </a:rPr>
              <a:t>6</a:t>
            </a:r>
            <a:r>
              <a:rPr lang="zh-CN" altLang="en-US" sz="1400" dirty="0" smtClean="0">
                <a:solidFill>
                  <a:srgbClr val="0070C0"/>
                </a:solidFill>
                <a:latin typeface="微软雅黑" panose="020B0503020204020204" pitchFamily="34" charset="-122"/>
                <a:ea typeface="微软雅黑" panose="020B0503020204020204" pitchFamily="34" charset="-122"/>
              </a:rPr>
              <a:t>月</a:t>
            </a:r>
            <a:r>
              <a:rPr lang="en-US" altLang="zh-CN" sz="1400" dirty="0" smtClean="0">
                <a:solidFill>
                  <a:srgbClr val="0070C0"/>
                </a:solidFill>
                <a:latin typeface="微软雅黑" panose="020B0503020204020204" pitchFamily="34" charset="-122"/>
                <a:ea typeface="微软雅黑" panose="020B0503020204020204" pitchFamily="34" charset="-122"/>
              </a:rPr>
              <a:t>15</a:t>
            </a:r>
            <a:r>
              <a:rPr lang="zh-CN" altLang="en-US" sz="1400" dirty="0" smtClean="0">
                <a:solidFill>
                  <a:srgbClr val="0070C0"/>
                </a:solidFill>
                <a:latin typeface="微软雅黑" panose="020B0503020204020204" pitchFamily="34" charset="-122"/>
                <a:ea typeface="微软雅黑" panose="020B0503020204020204" pitchFamily="34" charset="-122"/>
              </a:rPr>
              <a:t>日</a:t>
            </a:r>
            <a:endParaRPr lang="en-US" altLang="zh-CN" sz="1400" dirty="0">
              <a:solidFill>
                <a:srgbClr val="0070C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smtClean="0">
                <a:solidFill>
                  <a:srgbClr val="002060"/>
                </a:solidFill>
              </a:rPr>
              <a:t>1</a:t>
            </a:r>
            <a:endParaRPr lang="zh-CN" altLang="en-US" sz="6000" b="1" dirty="0">
              <a:solidFill>
                <a:srgbClr val="002060"/>
              </a:solidFill>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390648" y="126198"/>
            <a:ext cx="6052143" cy="572464"/>
          </a:xfrm>
          <a:prstGeom prst="rect">
            <a:avLst/>
          </a:prstGeom>
          <a:noFill/>
        </p:spPr>
        <p:txBody>
          <a:bodyPr wrap="square" rtlCol="0">
            <a:spAutoFit/>
          </a:bodyPr>
          <a:lstStyle/>
          <a:p>
            <a:pPr>
              <a:lnSpc>
                <a:spcPct val="130000"/>
              </a:lnSpc>
            </a:pPr>
            <a:r>
              <a:rPr lang="zh-CN" altLang="en-US" b="1" dirty="0">
                <a:solidFill>
                  <a:schemeClr val="accent1"/>
                </a:solidFill>
                <a:latin typeface="Arial" panose="020B0604020202020204" pitchFamily="34" charset="0"/>
                <a:ea typeface="微软雅黑" panose="020B0503020204020204" pitchFamily="34" charset="-122"/>
              </a:rPr>
              <a:t>上</a:t>
            </a:r>
            <a:r>
              <a:rPr lang="zh-CN" altLang="en-US" b="1" dirty="0" smtClean="0">
                <a:solidFill>
                  <a:schemeClr val="accent1"/>
                </a:solidFill>
                <a:latin typeface="Arial" panose="020B0604020202020204" pitchFamily="34" charset="0"/>
                <a:ea typeface="微软雅黑" panose="020B0503020204020204" pitchFamily="34" charset="-122"/>
              </a:rPr>
              <a:t>半年</a:t>
            </a:r>
            <a:r>
              <a:rPr lang="zh-CN" altLang="en-US" sz="1800" b="1" dirty="0" smtClean="0">
                <a:solidFill>
                  <a:schemeClr val="accent1"/>
                </a:solidFill>
                <a:latin typeface="Arial" panose="020B0604020202020204" pitchFamily="34" charset="0"/>
                <a:ea typeface="微软雅黑" panose="020B0503020204020204" pitchFamily="34" charset="-122"/>
              </a:rPr>
              <a:t>完成情况</a:t>
            </a:r>
            <a:r>
              <a:rPr lang="en-US" altLang="zh-CN" sz="2400" b="1" dirty="0" smtClean="0">
                <a:solidFill>
                  <a:schemeClr val="accent1"/>
                </a:solidFill>
                <a:latin typeface="Arial" panose="020B0604020202020204" pitchFamily="34" charset="0"/>
                <a:ea typeface="微软雅黑" panose="020B0503020204020204" pitchFamily="34" charset="-122"/>
              </a:rPr>
              <a:t>-</a:t>
            </a:r>
            <a:r>
              <a:rPr lang="zh-CN" altLang="en-US" sz="2400" b="1" dirty="0" smtClean="0">
                <a:solidFill>
                  <a:schemeClr val="accent1"/>
                </a:solidFill>
                <a:latin typeface="Arial" panose="020B0604020202020204" pitchFamily="34" charset="0"/>
                <a:ea typeface="微软雅黑" panose="020B0503020204020204" pitchFamily="34" charset="-122"/>
              </a:rPr>
              <a:t>团队建设</a:t>
            </a:r>
            <a:endParaRPr lang="zh-CN" altLang="en-US" sz="3200" b="1" dirty="0" smtClean="0">
              <a:solidFill>
                <a:schemeClr val="accent1"/>
              </a:solidFill>
              <a:latin typeface="Arial" panose="020B0604020202020204" pitchFamily="34" charset="0"/>
              <a:ea typeface="微软雅黑" panose="020B0503020204020204" pitchFamily="34" charset="-122"/>
            </a:endParaRPr>
          </a:p>
        </p:txBody>
      </p: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672" y="1172365"/>
            <a:ext cx="5365750" cy="355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827584" y="3435846"/>
            <a:ext cx="1008112" cy="288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2"/>
          <p:cNvSpPr txBox="1"/>
          <p:nvPr/>
        </p:nvSpPr>
        <p:spPr>
          <a:xfrm>
            <a:off x="827584" y="3435846"/>
            <a:ext cx="1008112" cy="288032"/>
          </a:xfrm>
          <a:prstGeom prst="rect">
            <a:avLst/>
          </a:prstGeom>
          <a:noFill/>
        </p:spPr>
        <p:txBody>
          <a:bodyPr wrap="square" rtlCol="0">
            <a:spAutoFit/>
          </a:bodyPr>
          <a:lstStyle/>
          <a:p>
            <a:r>
              <a:rPr lang="zh-CN" altLang="en-US" sz="1200" dirty="0" smtClean="0">
                <a:solidFill>
                  <a:schemeClr val="bg1"/>
                </a:solidFill>
                <a:latin typeface="微软雅黑" panose="020B0503020204020204" pitchFamily="34" charset="-122"/>
                <a:ea typeface="微软雅黑" panose="020B0503020204020204" pitchFamily="34" charset="-122"/>
              </a:rPr>
              <a:t>产品孵化组</a:t>
            </a:r>
            <a:endParaRPr lang="zh-CN" altLang="en-US" sz="1200" dirty="0" smtClean="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827584" y="3723878"/>
            <a:ext cx="1008112" cy="108012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827584" y="3723878"/>
            <a:ext cx="1008112" cy="1015663"/>
          </a:xfrm>
          <a:prstGeom prst="rect">
            <a:avLst/>
          </a:prstGeom>
          <a:noFill/>
        </p:spPr>
        <p:txBody>
          <a:bodyPr wrap="square" rtlCol="0">
            <a:spAutoFit/>
          </a:bodyPr>
          <a:lstStyle/>
          <a:p>
            <a:r>
              <a:rPr lang="zh-CN" altLang="en-US" sz="1000" dirty="0" smtClean="0">
                <a:latin typeface="微软雅黑" panose="020B0503020204020204" pitchFamily="34" charset="-122"/>
                <a:ea typeface="微软雅黑" panose="020B0503020204020204" pitchFamily="34" charset="-122"/>
              </a:rPr>
              <a:t>对标竞争对手、挖掘市场需求，打造孵化有市场竞争力的产品并调研其可行性</a:t>
            </a:r>
            <a:endParaRPr lang="zh-CN" altLang="en-US" sz="1000" dirty="0" smtClean="0">
              <a:latin typeface="微软雅黑" panose="020B0503020204020204" pitchFamily="34" charset="-122"/>
              <a:ea typeface="微软雅黑" panose="020B0503020204020204" pitchFamily="34" charset="-122"/>
            </a:endParaRPr>
          </a:p>
        </p:txBody>
      </p:sp>
      <p:sp>
        <p:nvSpPr>
          <p:cNvPr id="13" name="矩形 12"/>
          <p:cNvSpPr/>
          <p:nvPr/>
        </p:nvSpPr>
        <p:spPr>
          <a:xfrm>
            <a:off x="6804248" y="3588246"/>
            <a:ext cx="1008112" cy="288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3"/>
          <p:cNvSpPr txBox="1"/>
          <p:nvPr/>
        </p:nvSpPr>
        <p:spPr>
          <a:xfrm>
            <a:off x="6804248" y="3588246"/>
            <a:ext cx="1008112" cy="288032"/>
          </a:xfrm>
          <a:prstGeom prst="rect">
            <a:avLst/>
          </a:prstGeom>
          <a:noFill/>
        </p:spPr>
        <p:txBody>
          <a:bodyPr wrap="square" rtlCol="0">
            <a:spAutoFit/>
          </a:bodyPr>
          <a:lstStyle/>
          <a:p>
            <a:r>
              <a:rPr lang="zh-CN" altLang="en-US" sz="1200" dirty="0" smtClean="0">
                <a:solidFill>
                  <a:schemeClr val="bg1"/>
                </a:solidFill>
                <a:latin typeface="微软雅黑" panose="020B0503020204020204" pitchFamily="34" charset="-122"/>
                <a:ea typeface="微软雅黑" panose="020B0503020204020204" pitchFamily="34" charset="-122"/>
              </a:rPr>
              <a:t>项目方案组</a:t>
            </a:r>
            <a:endParaRPr lang="zh-CN" altLang="en-US" sz="1200" dirty="0" smtClean="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6804248" y="3876278"/>
            <a:ext cx="1008112" cy="108012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15"/>
          <p:cNvSpPr txBox="1"/>
          <p:nvPr/>
        </p:nvSpPr>
        <p:spPr>
          <a:xfrm>
            <a:off x="6804248" y="3876278"/>
            <a:ext cx="1008112" cy="1015663"/>
          </a:xfrm>
          <a:prstGeom prst="rect">
            <a:avLst/>
          </a:prstGeom>
          <a:noFill/>
        </p:spPr>
        <p:txBody>
          <a:bodyPr wrap="square" rtlCol="0">
            <a:spAutoFit/>
          </a:bodyPr>
          <a:lstStyle/>
          <a:p>
            <a:r>
              <a:rPr lang="zh-CN" altLang="en-US" sz="1000" dirty="0" smtClean="0">
                <a:latin typeface="微软雅黑" panose="020B0503020204020204" pitchFamily="34" charset="-122"/>
                <a:ea typeface="微软雅黑" panose="020B0503020204020204" pitchFamily="34" charset="-122"/>
              </a:rPr>
              <a:t>对标竞争对手、挖掘市场需求，打造孵化有市场竞争力的产品并调研其可行性</a:t>
            </a:r>
            <a:endParaRPr lang="zh-CN" altLang="en-US" sz="1000" dirty="0" smtClean="0">
              <a:latin typeface="微软雅黑" panose="020B0503020204020204" pitchFamily="34" charset="-122"/>
              <a:ea typeface="微软雅黑" panose="020B0503020204020204" pitchFamily="34" charset="-122"/>
            </a:endParaRPr>
          </a:p>
        </p:txBody>
      </p:sp>
      <p:sp>
        <p:nvSpPr>
          <p:cNvPr id="17" name="矩形 16"/>
          <p:cNvSpPr/>
          <p:nvPr/>
        </p:nvSpPr>
        <p:spPr>
          <a:xfrm>
            <a:off x="5652120" y="915566"/>
            <a:ext cx="1008112" cy="288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5652120" y="915566"/>
            <a:ext cx="1008112" cy="288032"/>
          </a:xfrm>
          <a:prstGeom prst="rect">
            <a:avLst/>
          </a:prstGeom>
          <a:noFill/>
        </p:spPr>
        <p:txBody>
          <a:bodyPr wrap="square" rtlCol="0">
            <a:spAutoFit/>
          </a:bodyPr>
          <a:lstStyle/>
          <a:p>
            <a:r>
              <a:rPr lang="zh-CN" altLang="en-US" sz="1200" dirty="0" smtClean="0">
                <a:solidFill>
                  <a:schemeClr val="bg1"/>
                </a:solidFill>
                <a:latin typeface="微软雅黑" panose="020B0503020204020204" pitchFamily="34" charset="-122"/>
                <a:ea typeface="微软雅黑" panose="020B0503020204020204" pitchFamily="34" charset="-122"/>
              </a:rPr>
              <a:t>项目测试组</a:t>
            </a:r>
            <a:endParaRPr lang="zh-CN" altLang="en-US" sz="1200" dirty="0" smtClean="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5652120" y="1203598"/>
            <a:ext cx="1008112" cy="108012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5652120" y="1203598"/>
            <a:ext cx="1008112" cy="1015663"/>
          </a:xfrm>
          <a:prstGeom prst="rect">
            <a:avLst/>
          </a:prstGeom>
          <a:noFill/>
        </p:spPr>
        <p:txBody>
          <a:bodyPr wrap="square" rtlCol="0">
            <a:spAutoFit/>
          </a:bodyPr>
          <a:lstStyle/>
          <a:p>
            <a:r>
              <a:rPr lang="zh-CN" altLang="en-US" sz="1000" dirty="0" smtClean="0">
                <a:latin typeface="微软雅黑" panose="020B0503020204020204" pitchFamily="34" charset="-122"/>
                <a:ea typeface="微软雅黑" panose="020B0503020204020204" pitchFamily="34" charset="-122"/>
              </a:rPr>
              <a:t>对标竞争对手、挖掘市场需求，打造孵化有市场竞争力的产品并调研其可行性</a:t>
            </a:r>
            <a:endParaRPr lang="zh-CN" altLang="en-US" sz="1000" dirty="0" smtClean="0">
              <a:latin typeface="微软雅黑" panose="020B0503020204020204" pitchFamily="34" charset="-122"/>
              <a:ea typeface="微软雅黑" panose="020B0503020204020204" pitchFamily="34" charset="-122"/>
            </a:endParaRPr>
          </a:p>
        </p:txBody>
      </p:sp>
      <p:sp>
        <p:nvSpPr>
          <p:cNvPr id="21" name="矩形 20"/>
          <p:cNvSpPr/>
          <p:nvPr/>
        </p:nvSpPr>
        <p:spPr>
          <a:xfrm>
            <a:off x="1475656" y="987574"/>
            <a:ext cx="1008112" cy="288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Box 21"/>
          <p:cNvSpPr txBox="1"/>
          <p:nvPr/>
        </p:nvSpPr>
        <p:spPr>
          <a:xfrm>
            <a:off x="1475656" y="987574"/>
            <a:ext cx="1008112" cy="276999"/>
          </a:xfrm>
          <a:prstGeom prst="rect">
            <a:avLst/>
          </a:prstGeom>
          <a:noFill/>
        </p:spPr>
        <p:txBody>
          <a:bodyPr wrap="square" rtlCol="0">
            <a:spAutoFit/>
          </a:bodyPr>
          <a:lstStyle/>
          <a:p>
            <a:r>
              <a:rPr lang="zh-CN" altLang="en-US" sz="1200" dirty="0" smtClean="0">
                <a:solidFill>
                  <a:schemeClr val="bg1"/>
                </a:solidFill>
                <a:latin typeface="微软雅黑" panose="020B0503020204020204" pitchFamily="34" charset="-122"/>
                <a:ea typeface="微软雅黑" panose="020B0503020204020204" pitchFamily="34" charset="-122"/>
              </a:rPr>
              <a:t>项目</a:t>
            </a:r>
            <a:r>
              <a:rPr lang="zh-CN" altLang="en-US" sz="1200" dirty="0">
                <a:solidFill>
                  <a:schemeClr val="bg1"/>
                </a:solidFill>
                <a:latin typeface="微软雅黑" panose="020B0503020204020204" pitchFamily="34" charset="-122"/>
                <a:ea typeface="微软雅黑" panose="020B0503020204020204" pitchFamily="34" charset="-122"/>
              </a:rPr>
              <a:t>管理</a:t>
            </a:r>
            <a:r>
              <a:rPr lang="zh-CN" altLang="en-US" sz="1200" dirty="0" smtClean="0">
                <a:solidFill>
                  <a:schemeClr val="bg1"/>
                </a:solidFill>
                <a:latin typeface="微软雅黑" panose="020B0503020204020204" pitchFamily="34" charset="-122"/>
                <a:ea typeface="微软雅黑" panose="020B0503020204020204" pitchFamily="34" charset="-122"/>
              </a:rPr>
              <a:t>组</a:t>
            </a:r>
            <a:endParaRPr lang="zh-CN" altLang="en-US" sz="1200" dirty="0" smtClean="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1475656" y="1275606"/>
            <a:ext cx="1008112" cy="108012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TextBox 23"/>
          <p:cNvSpPr txBox="1"/>
          <p:nvPr/>
        </p:nvSpPr>
        <p:spPr>
          <a:xfrm>
            <a:off x="1475656" y="1275606"/>
            <a:ext cx="1008112" cy="1015663"/>
          </a:xfrm>
          <a:prstGeom prst="rect">
            <a:avLst/>
          </a:prstGeom>
          <a:noFill/>
        </p:spPr>
        <p:txBody>
          <a:bodyPr wrap="square" rtlCol="0">
            <a:spAutoFit/>
          </a:bodyPr>
          <a:lstStyle/>
          <a:p>
            <a:r>
              <a:rPr lang="zh-CN" altLang="en-US" sz="1000" dirty="0" smtClean="0">
                <a:latin typeface="微软雅黑" panose="020B0503020204020204" pitchFamily="34" charset="-122"/>
                <a:ea typeface="微软雅黑" panose="020B0503020204020204" pitchFamily="34" charset="-122"/>
              </a:rPr>
              <a:t>对标竞争对手、挖掘市场需求，打造孵化有市场竞争力的产品并调研其可行性</a:t>
            </a:r>
            <a:endParaRPr lang="zh-CN" altLang="en-US" sz="1000" dirty="0" smtClean="0">
              <a:latin typeface="微软雅黑" panose="020B0503020204020204" pitchFamily="34" charset="-122"/>
              <a:ea typeface="微软雅黑" panose="020B0503020204020204" pitchFamily="34" charset="-122"/>
            </a:endParaRPr>
          </a:p>
        </p:txBody>
      </p:sp>
      <p:sp>
        <p:nvSpPr>
          <p:cNvPr id="10" name="TextBox 9"/>
          <p:cNvSpPr txBox="1"/>
          <p:nvPr/>
        </p:nvSpPr>
        <p:spPr>
          <a:xfrm>
            <a:off x="3186336" y="2014608"/>
            <a:ext cx="432048" cy="369332"/>
          </a:xfrm>
          <a:prstGeom prst="rect">
            <a:avLst/>
          </a:prstGeom>
          <a:noFill/>
        </p:spPr>
        <p:txBody>
          <a:bodyPr wrap="square" rtlCol="0">
            <a:spAutoFit/>
          </a:bodyPr>
          <a:lstStyle/>
          <a:p>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前端</a:t>
            </a: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4</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人</a:t>
            </a:r>
            <a:endPar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3491880" y="2848988"/>
            <a:ext cx="432048" cy="369332"/>
          </a:xfrm>
          <a:prstGeom prst="rect">
            <a:avLst/>
          </a:prstGeom>
          <a:noFill/>
        </p:spPr>
        <p:txBody>
          <a:bodyPr wrap="square" rtlCol="0">
            <a:spAutoFit/>
          </a:bodyPr>
          <a:lstStyle/>
          <a:p>
            <a:r>
              <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rPr>
              <a:t>UI</a:t>
            </a: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人</a:t>
            </a:r>
            <a:endPar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TextBox 26"/>
          <p:cNvSpPr txBox="1"/>
          <p:nvPr/>
        </p:nvSpPr>
        <p:spPr>
          <a:xfrm>
            <a:off x="4355976" y="2787774"/>
            <a:ext cx="432048" cy="507831"/>
          </a:xfrm>
          <a:prstGeom prst="rect">
            <a:avLst/>
          </a:prstGeom>
          <a:noFill/>
        </p:spPr>
        <p:txBody>
          <a:bodyPr wrap="square" rtlCol="0">
            <a:spAutoFit/>
          </a:bodyPr>
          <a:lstStyle/>
          <a:p>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java</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后</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端</a:t>
            </a: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rPr>
              <a:t>7</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人</a:t>
            </a:r>
            <a:endPar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TextBox 27"/>
          <p:cNvSpPr txBox="1"/>
          <p:nvPr/>
        </p:nvSpPr>
        <p:spPr>
          <a:xfrm>
            <a:off x="5796136" y="3003798"/>
            <a:ext cx="432048" cy="507831"/>
          </a:xfrm>
          <a:prstGeom prst="rect">
            <a:avLst/>
          </a:prstGeom>
          <a:noFill/>
        </p:spPr>
        <p:txBody>
          <a:bodyPr wrap="square" rtlCol="0">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监控</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后台</a:t>
            </a: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5</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人</a:t>
            </a:r>
            <a:endPar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TextBox 28"/>
          <p:cNvSpPr txBox="1"/>
          <p:nvPr/>
        </p:nvSpPr>
        <p:spPr>
          <a:xfrm>
            <a:off x="2987824" y="3786594"/>
            <a:ext cx="558552" cy="369332"/>
          </a:xfrm>
          <a:prstGeom prst="rect">
            <a:avLst/>
          </a:prstGeom>
          <a:noFill/>
        </p:spPr>
        <p:txBody>
          <a:bodyPr wrap="square" rtlCol="0">
            <a:spAutoFit/>
          </a:bodyPr>
          <a:lstStyle/>
          <a:p>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数据库</a:t>
            </a: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人</a:t>
            </a:r>
            <a:endPar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TextBox 29"/>
          <p:cNvSpPr txBox="1"/>
          <p:nvPr/>
        </p:nvSpPr>
        <p:spPr>
          <a:xfrm>
            <a:off x="4067944" y="3714586"/>
            <a:ext cx="558552" cy="369332"/>
          </a:xfrm>
          <a:prstGeom prst="rect">
            <a:avLst/>
          </a:prstGeom>
          <a:noFill/>
        </p:spPr>
        <p:txBody>
          <a:bodyPr wrap="square" rtlCol="0">
            <a:spAutoFit/>
          </a:bodyPr>
          <a:lstStyle/>
          <a:p>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APP</a:t>
            </a: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人</a:t>
            </a:r>
            <a:endPar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2267744" y="2931790"/>
            <a:ext cx="432048" cy="369332"/>
          </a:xfrm>
          <a:prstGeom prst="rect">
            <a:avLst/>
          </a:prstGeom>
          <a:noFill/>
        </p:spPr>
        <p:txBody>
          <a:bodyPr wrap="square" rtlCol="0">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管理</a:t>
            </a: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人</a:t>
            </a:r>
            <a:endPar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1633" y="1862860"/>
            <a:ext cx="9140757" cy="8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267230" tIns="36407" rIns="72814" bIns="36407" rtlCol="0" anchor="ctr">
            <a:normAutofit/>
          </a:bodyPr>
          <a:lstStyle/>
          <a:p>
            <a:pPr algn="ctr" defTabSz="914400"/>
            <a:endParaRPr lang="zh-CN" altLang="en-US" sz="16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任意多边形 6"/>
          <p:cNvSpPr/>
          <p:nvPr>
            <p:custDataLst>
              <p:tags r:id="rId2"/>
            </p:custDataLst>
          </p:nvPr>
        </p:nvSpPr>
        <p:spPr>
          <a:xfrm>
            <a:off x="1021046" y="1593430"/>
            <a:ext cx="1943664" cy="1529894"/>
          </a:xfrm>
          <a:custGeom>
            <a:avLst/>
            <a:gdLst>
              <a:gd name="connsiteX0" fmla="*/ 0 w 1950720"/>
              <a:gd name="connsiteY0" fmla="*/ 0 h 1535364"/>
              <a:gd name="connsiteX1" fmla="*/ 1950720 w 1950720"/>
              <a:gd name="connsiteY1" fmla="*/ 0 h 1535364"/>
              <a:gd name="connsiteX2" fmla="*/ 975360 w 1950720"/>
              <a:gd name="connsiteY2" fmla="*/ 1535364 h 1535364"/>
            </a:gdLst>
            <a:ahLst/>
            <a:cxnLst>
              <a:cxn ang="0">
                <a:pos x="connsiteX0" y="connsiteY0"/>
              </a:cxn>
              <a:cxn ang="0">
                <a:pos x="connsiteX1" y="connsiteY1"/>
              </a:cxn>
              <a:cxn ang="0">
                <a:pos x="connsiteX2" y="connsiteY2"/>
              </a:cxn>
            </a:cxnLst>
            <a:rect l="l" t="t" r="r" b="b"/>
            <a:pathLst>
              <a:path w="1950720" h="1535364">
                <a:moveTo>
                  <a:pt x="0" y="0"/>
                </a:moveTo>
                <a:lnTo>
                  <a:pt x="1950720" y="0"/>
                </a:lnTo>
                <a:lnTo>
                  <a:pt x="975360" y="1535364"/>
                </a:lnTo>
                <a:close/>
              </a:path>
            </a:pathLst>
          </a:custGeom>
          <a:solidFill>
            <a:srgbClr val="3399FF"/>
          </a:solidFill>
          <a:ln w="0">
            <a:noFill/>
          </a:ln>
        </p:spPr>
        <p:style>
          <a:lnRef idx="2">
            <a:schemeClr val="accent1">
              <a:shade val="50000"/>
            </a:schemeClr>
          </a:lnRef>
          <a:fillRef idx="1">
            <a:schemeClr val="accent1"/>
          </a:fillRef>
          <a:effectRef idx="0">
            <a:schemeClr val="accent1"/>
          </a:effectRef>
          <a:fontRef idx="minor">
            <a:schemeClr val="lt1"/>
          </a:fontRef>
        </p:style>
        <p:txBody>
          <a:bodyPr wrap="square" lIns="72814" tIns="0" rIns="72814" bIns="453445" rtlCol="0" anchor="ctr">
            <a:noAutofit/>
          </a:bodyPr>
          <a:lstStyle/>
          <a:p>
            <a:pPr algn="ctr" defTabSz="914400">
              <a:buClr>
                <a:srgbClr val="FFC000">
                  <a:lumMod val="75000"/>
                </a:srgbClr>
              </a:buClr>
              <a:buSzPct val="60000"/>
            </a:pPr>
            <a:r>
              <a:rPr lang="zh-CN" altLang="en-US" sz="4800" dirty="0">
                <a:solidFill>
                  <a:prstClr val="white"/>
                </a:solidFill>
                <a:latin typeface="Arial" panose="020B0604020202020204" pitchFamily="34" charset="0"/>
                <a:ea typeface="微软雅黑" panose="020B0503020204020204" pitchFamily="34" charset="-122"/>
                <a:sym typeface="Arial" panose="020B0604020202020204" pitchFamily="34" charset="0"/>
              </a:rPr>
              <a:t>二</a:t>
            </a:r>
            <a:endParaRPr lang="zh-CN" altLang="en-US" sz="48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Entry_1"/>
          <p:cNvSpPr/>
          <p:nvPr>
            <p:custDataLst>
              <p:tags r:id="rId3"/>
            </p:custDataLst>
          </p:nvPr>
        </p:nvSpPr>
        <p:spPr>
          <a:xfrm>
            <a:off x="2809932" y="2043092"/>
            <a:ext cx="6334068" cy="492443"/>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a:buFont typeface="Arial" panose="020B0604020202020204" pitchFamily="34" charset="0"/>
              <a:buNone/>
            </a:pPr>
            <a:r>
              <a:rPr lang="zh-CN" altLang="en-US" sz="3200" b="1" dirty="0" smtClean="0">
                <a:solidFill>
                  <a:srgbClr val="FFFFFF"/>
                </a:solidFill>
                <a:latin typeface="微软雅黑" panose="020B0503020204020204" pitchFamily="34" charset="-122"/>
                <a:ea typeface="微软雅黑" panose="020B0503020204020204" pitchFamily="34" charset="-122"/>
                <a:cs typeface="华康圆体W7" pitchFamily="49" charset="-122"/>
              </a:rPr>
              <a:t>成功项目详细展示</a:t>
            </a:r>
            <a:endParaRPr lang="zh-CN" altLang="en-US" sz="3200" b="1" dirty="0">
              <a:solidFill>
                <a:srgbClr val="FFFFFF"/>
              </a:solidFill>
              <a:latin typeface="微软雅黑" panose="020B0503020204020204" pitchFamily="34" charset="-122"/>
              <a:ea typeface="微软雅黑" panose="020B0503020204020204" pitchFamily="34" charset="-122"/>
              <a:cs typeface="华康圆体W7" pitchFamily="49"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矩形 4"/>
          <p:cNvSpPr/>
          <p:nvPr/>
        </p:nvSpPr>
        <p:spPr>
          <a:xfrm>
            <a:off x="323528" y="3993164"/>
            <a:ext cx="3888432" cy="1098866"/>
          </a:xfrm>
          <a:prstGeom prst="rect">
            <a:avLst/>
          </a:prstGeom>
          <a:solidFill>
            <a:schemeClr val="accent1">
              <a:alpha val="4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Rectangle: Diagonal Corners Rounded 22"/>
          <p:cNvSpPr/>
          <p:nvPr/>
        </p:nvSpPr>
        <p:spPr>
          <a:xfrm rot="16200000">
            <a:off x="3082571" y="4178665"/>
            <a:ext cx="776188" cy="762509"/>
          </a:xfrm>
          <a:prstGeom prst="round2DiagRect">
            <a:avLst>
              <a:gd name="adj1" fmla="val 50000"/>
              <a:gd name="adj2" fmla="val 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17" name="Rectangle: Diagonal Corners Rounded 22"/>
          <p:cNvSpPr/>
          <p:nvPr/>
        </p:nvSpPr>
        <p:spPr>
          <a:xfrm rot="16200000">
            <a:off x="604720" y="4175836"/>
            <a:ext cx="776188" cy="762509"/>
          </a:xfrm>
          <a:prstGeom prst="round2DiagRect">
            <a:avLst>
              <a:gd name="adj1" fmla="val 50000"/>
              <a:gd name="adj2" fmla="val 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pic>
        <p:nvPicPr>
          <p:cNvPr id="11" name="图片 10"/>
          <p:cNvPicPr>
            <a:picLocks noChangeAspect="1"/>
          </p:cNvPicPr>
          <p:nvPr>
            <p:custDataLst>
              <p:tags r:id="rId1"/>
            </p:custDataLst>
          </p:nvPr>
        </p:nvPicPr>
        <p:blipFill>
          <a:blip r:embed="rId2"/>
          <a:srcRect b="12408"/>
          <a:stretch>
            <a:fillRect/>
          </a:stretch>
        </p:blipFill>
        <p:spPr>
          <a:xfrm>
            <a:off x="5220072" y="920657"/>
            <a:ext cx="3888432" cy="2007351"/>
          </a:xfrm>
          <a:prstGeom prst="rect">
            <a:avLst/>
          </a:prstGeom>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92080" y="2953346"/>
            <a:ext cx="3744416" cy="20796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2</a:t>
            </a:r>
            <a:endParaRPr lang="zh-CN" altLang="en-US" sz="6000" b="1" dirty="0">
              <a:solidFill>
                <a:srgbClr val="002060"/>
              </a:solidFill>
            </a:endParaRPr>
          </a:p>
        </p:txBody>
      </p:sp>
      <p:sp>
        <p:nvSpPr>
          <p:cNvPr id="3" name="TextBox 2"/>
          <p:cNvSpPr txBox="1"/>
          <p:nvPr/>
        </p:nvSpPr>
        <p:spPr>
          <a:xfrm>
            <a:off x="1390648" y="119244"/>
            <a:ext cx="6115937" cy="523220"/>
          </a:xfrm>
          <a:prstGeom prst="rect">
            <a:avLst/>
          </a:prstGeom>
          <a:noFill/>
        </p:spPr>
        <p:txBody>
          <a:bodyPr wrap="square" rtlCol="0">
            <a:spAutoFit/>
          </a:bodyPr>
          <a:lstStyle/>
          <a:p>
            <a:pPr lvl="0" defTabSz="913765">
              <a:defRPr/>
            </a:pPr>
            <a:r>
              <a:rPr lang="zh-CN" altLang="en-US" sz="2000" b="1" dirty="0" smtClean="0">
                <a:solidFill>
                  <a:schemeClr val="accent1"/>
                </a:solidFill>
                <a:latin typeface="Arial" panose="020B0604020202020204" pitchFamily="34" charset="0"/>
                <a:ea typeface="微软雅黑" panose="020B0503020204020204" pitchFamily="34" charset="-122"/>
              </a:rPr>
              <a:t>成功项目详细展示</a:t>
            </a:r>
            <a:r>
              <a:rPr lang="en-US" altLang="zh-CN" sz="2800" b="1" dirty="0" smtClean="0">
                <a:solidFill>
                  <a:schemeClr val="accent1"/>
                </a:solidFill>
                <a:latin typeface="Arial" panose="020B0604020202020204" pitchFamily="34" charset="0"/>
                <a:ea typeface="微软雅黑" panose="020B0503020204020204" pitchFamily="34" charset="-122"/>
              </a:rPr>
              <a:t>-</a:t>
            </a:r>
            <a:r>
              <a:rPr lang="zh-CN" altLang="en-US" sz="2800" b="1" dirty="0" smtClean="0">
                <a:solidFill>
                  <a:schemeClr val="accent1"/>
                </a:solidFill>
                <a:latin typeface="Arial" panose="020B0604020202020204" pitchFamily="34" charset="0"/>
                <a:ea typeface="微软雅黑" panose="020B0503020204020204" pitchFamily="34" charset="-122"/>
              </a:rPr>
              <a:t>智慧风场</a:t>
            </a:r>
            <a:r>
              <a:rPr lang="zh-CN" altLang="en-US" sz="2800" b="1" dirty="0">
                <a:solidFill>
                  <a:schemeClr val="accent1"/>
                </a:solidFill>
                <a:latin typeface="Arial" panose="020B0604020202020204" pitchFamily="34" charset="0"/>
                <a:ea typeface="微软雅黑" panose="020B0503020204020204" pitchFamily="34" charset="-122"/>
              </a:rPr>
              <a:t>综合</a:t>
            </a:r>
            <a:r>
              <a:rPr lang="zh-CN" altLang="en-US" sz="2800" b="1" dirty="0" smtClean="0">
                <a:solidFill>
                  <a:schemeClr val="accent1"/>
                </a:solidFill>
                <a:latin typeface="Arial" panose="020B0604020202020204" pitchFamily="34" charset="0"/>
                <a:ea typeface="微软雅黑" panose="020B0503020204020204" pitchFamily="34" charset="-122"/>
              </a:rPr>
              <a:t>运营系统</a:t>
            </a:r>
            <a:endParaRPr lang="zh-CN" altLang="en-US" sz="2800" b="1" dirty="0">
              <a:solidFill>
                <a:schemeClr val="accent1"/>
              </a:solidFill>
              <a:latin typeface="Arial" panose="020B0604020202020204" pitchFamily="34" charset="0"/>
              <a:ea typeface="微软雅黑" panose="020B0503020204020204" pitchFamily="34" charset="-122"/>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7" name="Picture 2" descr="D:\0 常用素材\明阳智能LOGO修改 20170401.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620" y="987574"/>
            <a:ext cx="3663503" cy="2880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Pentagon 61"/>
          <p:cNvSpPr/>
          <p:nvPr/>
        </p:nvSpPr>
        <p:spPr>
          <a:xfrm>
            <a:off x="3742445" y="2262998"/>
            <a:ext cx="1693651" cy="524776"/>
          </a:xfrm>
          <a:prstGeom prst="homePlate">
            <a:avLst>
              <a:gd name="adj" fmla="val 79246"/>
            </a:avLst>
          </a:prstGeom>
          <a:solidFill>
            <a:srgbClr val="0091EA"/>
          </a:solidFill>
          <a:ln w="12700">
            <a:solidFill>
              <a:srgbClr val="005A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smtClean="0">
                <a:effectLst>
                  <a:outerShdw blurRad="38100" dist="38100" dir="2700000" algn="tl">
                    <a:srgbClr val="000000">
                      <a:alpha val="43137"/>
                    </a:srgbClr>
                  </a:outerShdw>
                </a:effectLst>
              </a:rPr>
              <a:t>实际进度</a:t>
            </a:r>
            <a:r>
              <a:rPr lang="en-US" altLang="zh-CN" sz="1400" b="1" dirty="0" smtClean="0">
                <a:effectLst>
                  <a:outerShdw blurRad="38100" dist="38100" dir="2700000" algn="tl">
                    <a:srgbClr val="000000">
                      <a:alpha val="43137"/>
                    </a:srgbClr>
                  </a:outerShdw>
                </a:effectLst>
              </a:rPr>
              <a:t>20</a:t>
            </a:r>
            <a:r>
              <a:rPr lang="zh-CN" altLang="en-US" sz="1400" b="1" dirty="0" smtClean="0">
                <a:effectLst>
                  <a:outerShdw blurRad="38100" dist="38100" dir="2700000" algn="tl">
                    <a:srgbClr val="000000">
                      <a:alpha val="43137"/>
                    </a:srgbClr>
                  </a:outerShdw>
                </a:effectLst>
              </a:rPr>
              <a:t>年 </a:t>
            </a:r>
            <a:r>
              <a:rPr lang="en-US" altLang="zh-CN" sz="1400" b="1" dirty="0" smtClean="0">
                <a:effectLst>
                  <a:outerShdw blurRad="38100" dist="38100" dir="2700000" algn="tl">
                    <a:srgbClr val="000000">
                      <a:alpha val="43137"/>
                    </a:srgbClr>
                  </a:outerShdw>
                </a:effectLst>
              </a:rPr>
              <a:t>6</a:t>
            </a:r>
            <a:r>
              <a:rPr lang="zh-CN" altLang="en-US" sz="1400" b="1" dirty="0" smtClean="0">
                <a:effectLst>
                  <a:outerShdw blurRad="38100" dist="38100" dir="2700000" algn="tl">
                    <a:srgbClr val="000000">
                      <a:alpha val="43137"/>
                    </a:srgbClr>
                  </a:outerShdw>
                </a:effectLst>
              </a:rPr>
              <a:t>月</a:t>
            </a:r>
            <a:r>
              <a:rPr lang="en-US" altLang="zh-CN" sz="1400" b="1" dirty="0" smtClean="0">
                <a:effectLst>
                  <a:outerShdw blurRad="38100" dist="38100" dir="2700000" algn="tl">
                    <a:srgbClr val="000000">
                      <a:alpha val="43137"/>
                    </a:srgbClr>
                  </a:outerShdw>
                </a:effectLst>
              </a:rPr>
              <a:t>9</a:t>
            </a:r>
            <a:r>
              <a:rPr lang="zh-CN" altLang="en-US" sz="1400" b="1" dirty="0" smtClean="0">
                <a:effectLst>
                  <a:outerShdw blurRad="38100" dist="38100" dir="2700000" algn="tl">
                    <a:srgbClr val="000000">
                      <a:alpha val="43137"/>
                    </a:srgbClr>
                  </a:outerShdw>
                </a:effectLst>
              </a:rPr>
              <a:t>日完成验收</a:t>
            </a:r>
            <a:endParaRPr lang="zh-CN" altLang="en-US" sz="1400" b="1" dirty="0" smtClean="0">
              <a:effectLst>
                <a:outerShdw blurRad="38100" dist="38100" dir="2700000" algn="tl">
                  <a:srgbClr val="000000">
                    <a:alpha val="43137"/>
                  </a:srgbClr>
                </a:outerShdw>
              </a:effectLst>
            </a:endParaRPr>
          </a:p>
        </p:txBody>
      </p:sp>
      <p:sp>
        <p:nvSpPr>
          <p:cNvPr id="14" name="Rectangle: Diagonal Corners Rounded 16"/>
          <p:cNvSpPr/>
          <p:nvPr/>
        </p:nvSpPr>
        <p:spPr>
          <a:xfrm rot="16200000">
            <a:off x="531395" y="4092076"/>
            <a:ext cx="925862" cy="909546"/>
          </a:xfrm>
          <a:prstGeom prst="round2DiagRect">
            <a:avLst>
              <a:gd name="adj1" fmla="val 50000"/>
              <a:gd name="adj2" fmla="val 0"/>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15" name="Rectangle: Diagonal Corners Rounded 16"/>
          <p:cNvSpPr/>
          <p:nvPr/>
        </p:nvSpPr>
        <p:spPr>
          <a:xfrm rot="16200000">
            <a:off x="1782088" y="4092076"/>
            <a:ext cx="925862" cy="909546"/>
          </a:xfrm>
          <a:prstGeom prst="round2DiagRect">
            <a:avLst>
              <a:gd name="adj1" fmla="val 50000"/>
              <a:gd name="adj2" fmla="val 0"/>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16" name="Rectangle: Diagonal Corners Rounded 16"/>
          <p:cNvSpPr/>
          <p:nvPr/>
        </p:nvSpPr>
        <p:spPr>
          <a:xfrm rot="16200000">
            <a:off x="3006223" y="4102318"/>
            <a:ext cx="925862" cy="909546"/>
          </a:xfrm>
          <a:prstGeom prst="round2DiagRect">
            <a:avLst>
              <a:gd name="adj1" fmla="val 50000"/>
              <a:gd name="adj2" fmla="val 0"/>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TextBox 3"/>
          <p:cNvSpPr txBox="1"/>
          <p:nvPr/>
        </p:nvSpPr>
        <p:spPr>
          <a:xfrm>
            <a:off x="611559" y="4229675"/>
            <a:ext cx="837540" cy="600164"/>
          </a:xfrm>
          <a:prstGeom prst="rect">
            <a:avLst/>
          </a:prstGeom>
          <a:noFill/>
        </p:spPr>
        <p:txBody>
          <a:bodyPr wrap="square" rtlCol="0">
            <a:spAutoFit/>
          </a:bodyPr>
          <a:lstStyle/>
          <a:p>
            <a:r>
              <a:rPr lang="zh-CN" altLang="en-US" sz="1100" b="1" dirty="0" smtClean="0">
                <a:solidFill>
                  <a:schemeClr val="tx1">
                    <a:lumMod val="75000"/>
                    <a:lumOff val="25000"/>
                  </a:schemeClr>
                </a:solidFill>
                <a:latin typeface="微软雅黑" panose="020B0503020204020204" pitchFamily="34" charset="-122"/>
                <a:ea typeface="微软雅黑" panose="020B0503020204020204" pitchFamily="34" charset="-122"/>
              </a:rPr>
              <a:t>主机吊装并网进度滞后</a:t>
            </a:r>
            <a:endParaRPr lang="zh-CN" altLang="en-US" sz="11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Rectangle: Diagonal Corners Rounded 22"/>
          <p:cNvSpPr/>
          <p:nvPr/>
        </p:nvSpPr>
        <p:spPr>
          <a:xfrm rot="16200000">
            <a:off x="1855413" y="4178665"/>
            <a:ext cx="776188" cy="762509"/>
          </a:xfrm>
          <a:prstGeom prst="round2DiagRect">
            <a:avLst>
              <a:gd name="adj1" fmla="val 50000"/>
              <a:gd name="adj2" fmla="val 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0" name="TextBox 19"/>
          <p:cNvSpPr txBox="1"/>
          <p:nvPr/>
        </p:nvSpPr>
        <p:spPr>
          <a:xfrm>
            <a:off x="1907704" y="4178573"/>
            <a:ext cx="837540" cy="769441"/>
          </a:xfrm>
          <a:prstGeom prst="rect">
            <a:avLst/>
          </a:prstGeom>
          <a:noFill/>
        </p:spPr>
        <p:txBody>
          <a:bodyPr wrap="square" rtlCol="0">
            <a:spAutoFit/>
          </a:bodyPr>
          <a:lstStyle/>
          <a:p>
            <a:r>
              <a:rPr lang="zh-CN" altLang="en-US" sz="1100" b="1" dirty="0" smtClean="0">
                <a:solidFill>
                  <a:schemeClr val="tx1">
                    <a:lumMod val="75000"/>
                    <a:lumOff val="25000"/>
                  </a:schemeClr>
                </a:solidFill>
                <a:latin typeface="微软雅黑" panose="020B0503020204020204" pitchFamily="34" charset="-122"/>
                <a:ea typeface="微软雅黑" panose="020B0503020204020204" pitchFamily="34" charset="-122"/>
              </a:rPr>
              <a:t>业主联合测试及各厂家配合有限</a:t>
            </a:r>
            <a:endParaRPr lang="zh-CN" altLang="en-US" sz="11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TextBox 20"/>
          <p:cNvSpPr txBox="1"/>
          <p:nvPr/>
        </p:nvSpPr>
        <p:spPr>
          <a:xfrm>
            <a:off x="3086388" y="4275842"/>
            <a:ext cx="837540" cy="600164"/>
          </a:xfrm>
          <a:prstGeom prst="rect">
            <a:avLst/>
          </a:prstGeom>
          <a:noFill/>
        </p:spPr>
        <p:txBody>
          <a:bodyPr wrap="square" rtlCol="0">
            <a:spAutoFit/>
          </a:bodyPr>
          <a:lstStyle/>
          <a:p>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rPr>
              <a:t>新</a:t>
            </a:r>
            <a:r>
              <a:rPr lang="zh-CN" altLang="en-US" sz="1100" b="1" dirty="0" smtClean="0">
                <a:solidFill>
                  <a:schemeClr val="tx1">
                    <a:lumMod val="75000"/>
                    <a:lumOff val="25000"/>
                  </a:schemeClr>
                </a:solidFill>
                <a:latin typeface="微软雅黑" panose="020B0503020204020204" pitchFamily="34" charset="-122"/>
                <a:ea typeface="微软雅黑" panose="020B0503020204020204" pitchFamily="34" charset="-122"/>
              </a:rPr>
              <a:t>冠病毒疫情影响严重</a:t>
            </a:r>
            <a:endParaRPr lang="zh-CN" altLang="en-US" sz="11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4" name="右箭头 132"/>
          <p:cNvSpPr/>
          <p:nvPr/>
        </p:nvSpPr>
        <p:spPr>
          <a:xfrm>
            <a:off x="4213462" y="4371950"/>
            <a:ext cx="1006610" cy="296927"/>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defTabSz="685165"/>
            <a:endParaRPr lang="zh-CN" altLang="en-US" sz="1400">
              <a:solidFill>
                <a:prstClr val="white"/>
              </a:solidFill>
            </a:endParaRPr>
          </a:p>
        </p:txBody>
      </p:sp>
    </p:spTree>
  </p:cSld>
  <p:clrMapOvr>
    <a:masterClrMapping/>
  </p:clrMapOvr>
  <p:transition spd="slow" advClick="0" advTm="0">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2</a:t>
            </a:r>
            <a:endParaRPr lang="zh-CN" altLang="en-US" sz="6000" b="1" dirty="0">
              <a:solidFill>
                <a:srgbClr val="002060"/>
              </a:solidFill>
            </a:endParaRPr>
          </a:p>
        </p:txBody>
      </p:sp>
      <p:sp>
        <p:nvSpPr>
          <p:cNvPr id="3" name="TextBox 2"/>
          <p:cNvSpPr txBox="1"/>
          <p:nvPr/>
        </p:nvSpPr>
        <p:spPr>
          <a:xfrm>
            <a:off x="1390648" y="119244"/>
            <a:ext cx="6115937" cy="523220"/>
          </a:xfrm>
          <a:prstGeom prst="rect">
            <a:avLst/>
          </a:prstGeom>
          <a:noFill/>
        </p:spPr>
        <p:txBody>
          <a:bodyPr wrap="square" rtlCol="0">
            <a:spAutoFit/>
          </a:bodyPr>
          <a:lstStyle/>
          <a:p>
            <a:pPr defTabSz="913765">
              <a:defRPr/>
            </a:pPr>
            <a:r>
              <a:rPr lang="zh-CN" altLang="en-US" sz="2000" b="1" dirty="0" smtClean="0">
                <a:solidFill>
                  <a:schemeClr val="accent1"/>
                </a:solidFill>
                <a:latin typeface="Arial" panose="020B0604020202020204" pitchFamily="34" charset="0"/>
                <a:ea typeface="微软雅黑" panose="020B0503020204020204" pitchFamily="34" charset="-122"/>
              </a:rPr>
              <a:t>成功项目详细展示</a:t>
            </a:r>
            <a:r>
              <a:rPr lang="en-US" altLang="zh-CN" sz="2800" b="1" dirty="0" smtClean="0">
                <a:solidFill>
                  <a:schemeClr val="accent1"/>
                </a:solidFill>
                <a:latin typeface="Arial" panose="020B0604020202020204" pitchFamily="34" charset="0"/>
                <a:ea typeface="微软雅黑" panose="020B0503020204020204" pitchFamily="34" charset="-122"/>
              </a:rPr>
              <a:t>-</a:t>
            </a:r>
            <a:r>
              <a:rPr lang="zh-CN" altLang="en-US" sz="2800" b="1" dirty="0" smtClean="0">
                <a:solidFill>
                  <a:schemeClr val="accent1"/>
                </a:solidFill>
                <a:latin typeface="Arial" panose="020B0604020202020204" pitchFamily="34" charset="0"/>
                <a:ea typeface="微软雅黑" panose="020B0503020204020204" pitchFamily="34" charset="-122"/>
              </a:rPr>
              <a:t>在线</a:t>
            </a:r>
            <a:r>
              <a:rPr lang="zh-CN" altLang="en-US" sz="2800" b="1" dirty="0">
                <a:solidFill>
                  <a:schemeClr val="accent1"/>
                </a:solidFill>
                <a:latin typeface="Arial" panose="020B0604020202020204" pitchFamily="34" charset="0"/>
                <a:ea typeface="微软雅黑" panose="020B0503020204020204" pitchFamily="34" charset="-122"/>
              </a:rPr>
              <a:t>诊断云平台</a:t>
            </a:r>
            <a:endParaRPr lang="zh-CN" altLang="en-US" sz="2800" b="1" dirty="0">
              <a:solidFill>
                <a:schemeClr val="accent1"/>
              </a:solidFill>
              <a:latin typeface="Arial" panose="020B0604020202020204" pitchFamily="34" charset="0"/>
              <a:ea typeface="微软雅黑" panose="020B0503020204020204" pitchFamily="34" charset="-122"/>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7"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6541" y="915565"/>
            <a:ext cx="1917736" cy="1152128"/>
          </a:xfrm>
          <a:prstGeom prst="rect">
            <a:avLst/>
          </a:prstGeom>
        </p:spPr>
      </p:pic>
      <p:sp>
        <p:nvSpPr>
          <p:cNvPr id="4" name="TextBox 3"/>
          <p:cNvSpPr txBox="1"/>
          <p:nvPr/>
        </p:nvSpPr>
        <p:spPr>
          <a:xfrm>
            <a:off x="3099452" y="989315"/>
            <a:ext cx="1441420" cy="307777"/>
          </a:xfrm>
          <a:prstGeom prst="rect">
            <a:avLst/>
          </a:prstGeom>
          <a:noFill/>
        </p:spPr>
        <p:txBody>
          <a:bodyPr wrap="none" rtlCol="0">
            <a:spAutoFit/>
          </a:bodyPr>
          <a:lstStyle/>
          <a:p>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创新的商业模式</a:t>
            </a:r>
            <a:endParaRPr lang="zh-CN" altLang="en-US" sz="14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TextBox 10"/>
          <p:cNvSpPr txBox="1"/>
          <p:nvPr/>
        </p:nvSpPr>
        <p:spPr>
          <a:xfrm>
            <a:off x="3099452" y="1421363"/>
            <a:ext cx="5128327" cy="646331"/>
          </a:xfrm>
          <a:prstGeom prst="rect">
            <a:avLst/>
          </a:prstGeom>
          <a:noFill/>
        </p:spPr>
        <p:txBody>
          <a:bodyPr wrap="none" rtlCol="0">
            <a:spAutoFit/>
          </a:bodyPr>
          <a:lstStyle/>
          <a:p>
            <a:pPr marL="171450" indent="-171450">
              <a:buFont typeface="Wingdings" panose="05000000000000000000" pitchFamily="2" charset="2"/>
              <a:buChar char="p"/>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作为老旧风场监控系统改造的赠送服务，提升监控系统产品市场竞争力</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p"/>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通过免费体验的方式向客户推广机组健康诊断产品</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p"/>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客户可通过按年付费方式</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购买服务，</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进入门槛低</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3098" y="2283718"/>
            <a:ext cx="1911179" cy="1274119"/>
          </a:xfrm>
          <a:prstGeom prst="rect">
            <a:avLst/>
          </a:prstGeom>
        </p:spPr>
      </p:pic>
      <p:sp>
        <p:nvSpPr>
          <p:cNvPr id="13" name="TextBox 12"/>
          <p:cNvSpPr txBox="1"/>
          <p:nvPr/>
        </p:nvSpPr>
        <p:spPr>
          <a:xfrm>
            <a:off x="3099452" y="2368595"/>
            <a:ext cx="902811" cy="307777"/>
          </a:xfrm>
          <a:prstGeom prst="rect">
            <a:avLst/>
          </a:prstGeom>
          <a:noFill/>
        </p:spPr>
        <p:txBody>
          <a:bodyPr wrap="none" rtlCol="0">
            <a:spAutoFit/>
          </a:bodyPr>
          <a:lstStyle/>
          <a:p>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技术创新</a:t>
            </a:r>
            <a:endParaRPr lang="zh-CN" altLang="en-US" sz="14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3099452" y="2848748"/>
            <a:ext cx="5166799" cy="276999"/>
          </a:xfrm>
          <a:prstGeom prst="rect">
            <a:avLst/>
          </a:prstGeom>
          <a:noFill/>
        </p:spPr>
        <p:txBody>
          <a:bodyPr wrap="none" rtlCol="0">
            <a:spAutoFit/>
          </a:bodyPr>
          <a:lstStyle/>
          <a:p>
            <a:pPr marL="171450" indent="-171450">
              <a:buFont typeface="Wingdings" panose="05000000000000000000" pitchFamily="2" charset="2"/>
              <a:buChar char="p"/>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基于</a:t>
            </a:r>
            <a:r>
              <a:rPr lang="en-US" altLang="zh-CN" sz="1200" dirty="0" err="1" smtClean="0">
                <a:solidFill>
                  <a:schemeClr val="tx1">
                    <a:lumMod val="75000"/>
                    <a:lumOff val="25000"/>
                  </a:schemeClr>
                </a:solidFill>
                <a:latin typeface="微软雅黑" panose="020B0503020204020204" pitchFamily="34" charset="-122"/>
                <a:ea typeface="微软雅黑" panose="020B0503020204020204" pitchFamily="34" charset="-122"/>
              </a:rPr>
              <a:t>SaaS</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模式，系统</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在</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云端部署</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上线</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，无需部署硬件，支持多客户使用</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5344" y="3723878"/>
            <a:ext cx="1908933" cy="1227929"/>
          </a:xfrm>
          <a:prstGeom prst="rect">
            <a:avLst/>
          </a:prstGeom>
        </p:spPr>
      </p:pic>
      <p:sp>
        <p:nvSpPr>
          <p:cNvPr id="16" name="TextBox 15"/>
          <p:cNvSpPr txBox="1"/>
          <p:nvPr/>
        </p:nvSpPr>
        <p:spPr>
          <a:xfrm>
            <a:off x="3099452" y="3745052"/>
            <a:ext cx="902811" cy="307777"/>
          </a:xfrm>
          <a:prstGeom prst="rect">
            <a:avLst/>
          </a:prstGeom>
          <a:noFill/>
        </p:spPr>
        <p:txBody>
          <a:bodyPr wrap="none" rtlCol="0">
            <a:spAutoFit/>
          </a:bodyPr>
          <a:lstStyle/>
          <a:p>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节约成本</a:t>
            </a:r>
            <a:endParaRPr lang="zh-CN" altLang="en-US" sz="14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 name="TextBox 16"/>
          <p:cNvSpPr txBox="1"/>
          <p:nvPr/>
        </p:nvSpPr>
        <p:spPr>
          <a:xfrm>
            <a:off x="3131840" y="4199342"/>
            <a:ext cx="4204997" cy="276999"/>
          </a:xfrm>
          <a:prstGeom prst="rect">
            <a:avLst/>
          </a:prstGeom>
          <a:noFill/>
        </p:spPr>
        <p:txBody>
          <a:bodyPr wrap="none" rtlCol="0">
            <a:spAutoFit/>
          </a:bodyPr>
          <a:lstStyle/>
          <a:p>
            <a:pPr marL="171450" indent="-171450">
              <a:buFont typeface="Wingdings" panose="05000000000000000000" pitchFamily="2" charset="2"/>
              <a:buChar char="p"/>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通过</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鲲鹏认证申请</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到云服务器补贴</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，大大节约了研发成本</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a:solidFill>
                  <a:srgbClr val="002060"/>
                </a:solidFill>
              </a:rPr>
              <a:t>Part</a:t>
            </a:r>
            <a:r>
              <a:rPr lang="en-US" altLang="zh-CN" sz="4400" b="1" dirty="0">
                <a:solidFill>
                  <a:srgbClr val="002060"/>
                </a:solidFill>
              </a:rPr>
              <a:t>2</a:t>
            </a:r>
            <a:endParaRPr lang="zh-CN" altLang="en-US" sz="6000" b="1" dirty="0">
              <a:solidFill>
                <a:srgbClr val="002060"/>
              </a:solidFill>
            </a:endParaRPr>
          </a:p>
        </p:txBody>
      </p:sp>
      <p:sp>
        <p:nvSpPr>
          <p:cNvPr id="3" name="TextBox 2"/>
          <p:cNvSpPr txBox="1"/>
          <p:nvPr/>
        </p:nvSpPr>
        <p:spPr>
          <a:xfrm>
            <a:off x="1390648" y="119244"/>
            <a:ext cx="6115937" cy="523220"/>
          </a:xfrm>
          <a:prstGeom prst="rect">
            <a:avLst/>
          </a:prstGeom>
          <a:noFill/>
        </p:spPr>
        <p:txBody>
          <a:bodyPr wrap="square" rtlCol="0">
            <a:spAutoFit/>
          </a:bodyPr>
          <a:lstStyle/>
          <a:p>
            <a:pPr lvl="0" defTabSz="913765">
              <a:defRPr/>
            </a:pPr>
            <a:r>
              <a:rPr lang="zh-CN" altLang="en-US" sz="2000" b="1" dirty="0">
                <a:solidFill>
                  <a:schemeClr val="accent1"/>
                </a:solidFill>
                <a:latin typeface="Arial" panose="020B0604020202020204" pitchFamily="34" charset="0"/>
                <a:ea typeface="微软雅黑" panose="020B0503020204020204" pitchFamily="34" charset="-122"/>
              </a:rPr>
              <a:t>成功项目详细展示</a:t>
            </a:r>
            <a:r>
              <a:rPr lang="en-US" altLang="zh-CN" sz="2800" b="1" dirty="0">
                <a:solidFill>
                  <a:schemeClr val="accent1"/>
                </a:solidFill>
                <a:latin typeface="Arial" panose="020B0604020202020204" pitchFamily="34" charset="0"/>
                <a:ea typeface="微软雅黑" panose="020B0503020204020204" pitchFamily="34" charset="-122"/>
              </a:rPr>
              <a:t>-</a:t>
            </a:r>
            <a:r>
              <a:rPr lang="zh-CN" altLang="en-US" sz="2800" b="1" dirty="0">
                <a:solidFill>
                  <a:schemeClr val="accent1"/>
                </a:solidFill>
                <a:latin typeface="Arial" panose="020B0604020202020204" pitchFamily="34" charset="0"/>
                <a:ea typeface="微软雅黑" panose="020B0503020204020204" pitchFamily="34" charset="-122"/>
              </a:rPr>
              <a:t>后备电源监控系统</a:t>
            </a:r>
            <a:endParaRPr lang="zh-CN" altLang="en-US" sz="2800" b="1" dirty="0">
              <a:solidFill>
                <a:schemeClr val="accent1"/>
              </a:solidFill>
              <a:latin typeface="Arial" panose="020B0604020202020204" pitchFamily="34" charset="0"/>
              <a:ea typeface="微软雅黑" panose="020B0503020204020204" pitchFamily="34" charset="-122"/>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7"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501585" y="667253"/>
            <a:ext cx="7704856" cy="1015663"/>
          </a:xfrm>
          <a:prstGeom prst="rect">
            <a:avLst/>
          </a:prstGeom>
          <a:noFill/>
        </p:spPr>
        <p:txBody>
          <a:bodyPr wrap="square" rtlCol="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项目优势：储能系统为风机供电的备用系统，取代过往的柴油发电机备用电源。当遇到台风、冰雹等风机不能自由发电的恶劣天气下，则使用储能备用电源，提供风机的正常运行、维护，例如风机偏航转向，照明等用电设备供电，检修人员集装箱电力供应。系统采用分布式架构。每台风机的储能设备部署一台工控机，可独立进行数据采集，算法分析、控制下发。当遇到极端天气，例如打雷导致每台工控机与总服务器的通讯中断，也可保持储能系统正常运行。</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01585" y="1682916"/>
            <a:ext cx="7704856" cy="1569660"/>
          </a:xfrm>
          <a:prstGeom prst="rect">
            <a:avLst/>
          </a:prstGeom>
          <a:noFill/>
        </p:spPr>
        <p:txBody>
          <a:bodyPr wrap="square" rtlCol="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项目难点：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、储能设备厂商较多，每家通讯协议，数据不同。系统都要满足对接，正常采集数据和控制下发</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、每家储能设备的电池维护算法有差异，体现在充放电效率、容量、性能的差异。服务器的算法要针对每家厂商做调整。</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、每个储能设备的每组电芯，都是现场安装，调试，需要调节一样的性能，耗时较长。</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4</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、微网组随时增加新需求、采集组要求增加远程监控功能。不符合当初的项目设计、需求文档。</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5</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、所有功能、需求，现场调试，都要赶在台风季来临之前完成。</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14" name="表格 13"/>
          <p:cNvGraphicFramePr>
            <a:graphicFrameLocks noGrp="1"/>
          </p:cNvGraphicFramePr>
          <p:nvPr/>
        </p:nvGraphicFramePr>
        <p:xfrm>
          <a:off x="611560" y="3147817"/>
          <a:ext cx="7776864" cy="1876439"/>
        </p:xfrm>
        <a:graphic>
          <a:graphicData uri="http://schemas.openxmlformats.org/drawingml/2006/table">
            <a:tbl>
              <a:tblPr>
                <a:tableStyleId>{5C22544A-7EE6-4342-B048-85BDC9FD1C3A}</a:tableStyleId>
              </a:tblPr>
              <a:tblGrid>
                <a:gridCol w="1440161"/>
                <a:gridCol w="2448271"/>
                <a:gridCol w="1956217"/>
                <a:gridCol w="1932215"/>
              </a:tblGrid>
              <a:tr h="213772">
                <a:tc gridSpan="4">
                  <a:txBody>
                    <a:bodyPr/>
                    <a:lstStyle/>
                    <a:p>
                      <a:pPr algn="ctr" fontAlgn="ctr"/>
                      <a:r>
                        <a:rPr lang="en-US" sz="1000" b="0" u="none" strike="noStrike" dirty="0" err="1">
                          <a:effectLst/>
                          <a:latin typeface="微软雅黑" panose="020B0503020204020204" pitchFamily="34" charset="-122"/>
                          <a:ea typeface="微软雅黑" panose="020B0503020204020204" pitchFamily="34" charset="-122"/>
                        </a:rPr>
                        <a:t>项目部署情况</a:t>
                      </a:r>
                      <a:endParaRPr lang="zh-CN" sz="10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hMerge="1">
                  <a:tcPr/>
                </a:tc>
                <a:tc hMerge="1">
                  <a:tcPr/>
                </a:tc>
                <a:tc hMerge="1">
                  <a:tcPr/>
                </a:tc>
              </a:tr>
              <a:tr h="342034">
                <a:tc>
                  <a:txBody>
                    <a:bodyPr/>
                    <a:lstStyle/>
                    <a:p>
                      <a:pPr algn="l" fontAlgn="ctr"/>
                      <a:r>
                        <a:rPr lang="zh-CN" sz="1000" b="0" u="none" strike="noStrike" dirty="0">
                          <a:effectLst/>
                          <a:latin typeface="微软雅黑" panose="020B0503020204020204" pitchFamily="34" charset="-122"/>
                          <a:ea typeface="微软雅黑" panose="020B0503020204020204" pitchFamily="34" charset="-122"/>
                        </a:rPr>
                        <a:t>项目地点</a:t>
                      </a:r>
                      <a:endParaRPr lang="zh-CN" sz="10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dirty="0">
                          <a:effectLst/>
                          <a:latin typeface="微软雅黑" panose="020B0503020204020204" pitchFamily="34" charset="-122"/>
                          <a:ea typeface="微软雅黑" panose="020B0503020204020204" pitchFamily="34" charset="-122"/>
                        </a:rPr>
                        <a:t>客户端、总服务器程序</a:t>
                      </a:r>
                      <a:endParaRPr lang="zh-CN" sz="10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dirty="0">
                          <a:effectLst/>
                          <a:latin typeface="微软雅黑" panose="020B0503020204020204" pitchFamily="34" charset="-122"/>
                          <a:ea typeface="微软雅黑" panose="020B0503020204020204" pitchFamily="34" charset="-122"/>
                        </a:rPr>
                        <a:t>工控机采集、服务器程序</a:t>
                      </a:r>
                      <a:endParaRPr lang="zh-CN" sz="10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dirty="0">
                          <a:effectLst/>
                          <a:latin typeface="微软雅黑" panose="020B0503020204020204" pitchFamily="34" charset="-122"/>
                          <a:ea typeface="微软雅黑" panose="020B0503020204020204" pitchFamily="34" charset="-122"/>
                        </a:rPr>
                        <a:t>远程监控程序</a:t>
                      </a:r>
                      <a:endParaRPr lang="zh-CN" sz="10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r>
              <a:tr h="266027">
                <a:tc>
                  <a:txBody>
                    <a:bodyPr/>
                    <a:lstStyle/>
                    <a:p>
                      <a:pPr algn="l" fontAlgn="ctr"/>
                      <a:r>
                        <a:rPr lang="zh-CN" sz="1000" b="0" u="none" strike="noStrike" dirty="0">
                          <a:effectLst/>
                          <a:latin typeface="微软雅黑" panose="020B0503020204020204" pitchFamily="34" charset="-122"/>
                          <a:ea typeface="微软雅黑" panose="020B0503020204020204" pitchFamily="34" charset="-122"/>
                        </a:rPr>
                        <a:t>惠安泉惠</a:t>
                      </a:r>
                      <a:endParaRPr lang="zh-CN" sz="10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en-US" sz="1000" b="0" u="none" strike="noStrike" dirty="0" err="1">
                          <a:effectLst/>
                          <a:latin typeface="微软雅黑" panose="020B0503020204020204" pitchFamily="34" charset="-122"/>
                          <a:ea typeface="微软雅黑" panose="020B0503020204020204" pitchFamily="34" charset="-122"/>
                        </a:rPr>
                        <a:t>C#版本，已部署。计划部署C</a:t>
                      </a:r>
                      <a:r>
                        <a:rPr lang="en-US" sz="1000" b="0" u="none" strike="noStrike" dirty="0">
                          <a:effectLst/>
                          <a:latin typeface="微软雅黑" panose="020B0503020204020204" pitchFamily="34" charset="-122"/>
                          <a:ea typeface="微软雅黑" panose="020B0503020204020204" pitchFamily="34" charset="-122"/>
                        </a:rPr>
                        <a:t>++</a:t>
                      </a:r>
                      <a:r>
                        <a:rPr lang="en-US" sz="1000" b="0" u="none" strike="noStrike" dirty="0" err="1">
                          <a:effectLst/>
                          <a:latin typeface="微软雅黑" panose="020B0503020204020204" pitchFamily="34" charset="-122"/>
                          <a:ea typeface="微软雅黑" panose="020B0503020204020204" pitchFamily="34" charset="-122"/>
                        </a:rPr>
                        <a:t>版本</a:t>
                      </a:r>
                      <a:r>
                        <a:rPr lang="en-US" sz="1000" b="0" u="none" strike="noStrike" dirty="0">
                          <a:effectLst/>
                          <a:latin typeface="微软雅黑" panose="020B0503020204020204" pitchFamily="34" charset="-122"/>
                          <a:ea typeface="微软雅黑" panose="020B0503020204020204" pitchFamily="34" charset="-122"/>
                        </a:rPr>
                        <a:t>。</a:t>
                      </a:r>
                      <a:endParaRPr lang="zh-CN" sz="10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en-US" sz="1000" b="0" u="none" strike="noStrike">
                          <a:effectLst/>
                          <a:latin typeface="微软雅黑" panose="020B0503020204020204" pitchFamily="34" charset="-122"/>
                          <a:ea typeface="微软雅黑" panose="020B0503020204020204" pitchFamily="34" charset="-122"/>
                        </a:rPr>
                        <a:t>已部署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未部署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r>
              <a:tr h="237523">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大北山</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en-US" sz="1000" b="0" u="none" strike="noStrike" dirty="0">
                          <a:effectLst/>
                          <a:latin typeface="微软雅黑" panose="020B0503020204020204" pitchFamily="34" charset="-122"/>
                          <a:ea typeface="微软雅黑" panose="020B0503020204020204" pitchFamily="34" charset="-122"/>
                        </a:rPr>
                        <a:t>C++</a:t>
                      </a:r>
                      <a:r>
                        <a:rPr lang="en-US" sz="1000" b="0" u="none" strike="noStrike" dirty="0" err="1">
                          <a:effectLst/>
                          <a:latin typeface="微软雅黑" panose="020B0503020204020204" pitchFamily="34" charset="-122"/>
                          <a:ea typeface="微软雅黑" panose="020B0503020204020204" pitchFamily="34" charset="-122"/>
                        </a:rPr>
                        <a:t>版本，已部署</a:t>
                      </a:r>
                      <a:endParaRPr lang="zh-CN" sz="10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en-US" sz="1000" b="0" u="none" strike="noStrike">
                          <a:effectLst/>
                          <a:latin typeface="微软雅黑" panose="020B0503020204020204" pitchFamily="34" charset="-122"/>
                          <a:ea typeface="微软雅黑" panose="020B0503020204020204" pitchFamily="34" charset="-122"/>
                        </a:rPr>
                        <a:t>已部署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未部署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r>
              <a:tr h="275528">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赤礁龙潭</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en-US" sz="1000" b="0" u="none" strike="noStrike">
                          <a:effectLst/>
                          <a:latin typeface="微软雅黑" panose="020B0503020204020204" pitchFamily="34" charset="-122"/>
                          <a:ea typeface="微软雅黑" panose="020B0503020204020204" pitchFamily="34" charset="-122"/>
                        </a:rPr>
                        <a:t>C#版本，已部署。计划部署C++版本。</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已部署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未部署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r>
              <a:tr h="256526">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徐闻下桥</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C++版本，已部署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已部署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已部署，目前试运行了4天</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r>
              <a:tr h="285029">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阳江东平</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C++版本，已部署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a:effectLst/>
                          <a:latin typeface="微软雅黑" panose="020B0503020204020204" pitchFamily="34" charset="-122"/>
                          <a:ea typeface="微软雅黑" panose="020B0503020204020204" pitchFamily="34" charset="-122"/>
                        </a:rPr>
                        <a:t>已部署</a:t>
                      </a:r>
                      <a:endParaRPr lang="zh-CN" sz="1000" b="0" i="0" u="none" strike="noStrike">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c>
                  <a:txBody>
                    <a:bodyPr/>
                    <a:lstStyle/>
                    <a:p>
                      <a:pPr algn="l" fontAlgn="ctr"/>
                      <a:r>
                        <a:rPr lang="zh-CN" sz="1000" b="0" u="none" strike="noStrike" dirty="0">
                          <a:effectLst/>
                          <a:latin typeface="微软雅黑" panose="020B0503020204020204" pitchFamily="34" charset="-122"/>
                          <a:ea typeface="微软雅黑" panose="020B0503020204020204" pitchFamily="34" charset="-122"/>
                        </a:rPr>
                        <a:t>未部署</a:t>
                      </a:r>
                      <a:endParaRPr lang="zh-CN" sz="1000" b="0" i="0" u="none" strike="noStrike" dirty="0">
                        <a:solidFill>
                          <a:srgbClr val="000000"/>
                        </a:solidFill>
                        <a:effectLst/>
                        <a:latin typeface="微软雅黑" panose="020B0503020204020204" pitchFamily="34" charset="-122"/>
                        <a:ea typeface="微软雅黑" panose="020B0503020204020204" pitchFamily="34" charset="-122"/>
                      </a:endParaRPr>
                    </a:p>
                  </a:txBody>
                  <a:tcPr marL="8593" marR="8593" marT="8593" marB="0" anchor="ctr"/>
                </a:tc>
              </a:tr>
            </a:tbl>
          </a:graphicData>
        </a:graphic>
      </p:graphicFrame>
    </p:spTree>
  </p:cSld>
  <p:clrMapOvr>
    <a:masterClrMapping/>
  </p:clrMapOvr>
  <p:transition spd="slow" advClick="0" advTm="0">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2</a:t>
            </a:r>
            <a:endParaRPr lang="zh-CN" altLang="en-US" sz="6000" b="1" dirty="0">
              <a:solidFill>
                <a:srgbClr val="002060"/>
              </a:solidFill>
            </a:endParaRPr>
          </a:p>
        </p:txBody>
      </p:sp>
      <p:sp>
        <p:nvSpPr>
          <p:cNvPr id="3" name="TextBox 2"/>
          <p:cNvSpPr txBox="1"/>
          <p:nvPr/>
        </p:nvSpPr>
        <p:spPr>
          <a:xfrm>
            <a:off x="1390648" y="119244"/>
            <a:ext cx="6115937" cy="523220"/>
          </a:xfrm>
          <a:prstGeom prst="rect">
            <a:avLst/>
          </a:prstGeom>
          <a:noFill/>
        </p:spPr>
        <p:txBody>
          <a:bodyPr wrap="square" rtlCol="0">
            <a:spAutoFit/>
          </a:bodyPr>
          <a:lstStyle/>
          <a:p>
            <a:pPr lvl="0" defTabSz="913765">
              <a:defRPr/>
            </a:pPr>
            <a:r>
              <a:rPr lang="zh-CN" altLang="en-US" sz="2000" b="1" dirty="0" smtClean="0">
                <a:solidFill>
                  <a:schemeClr val="accent1"/>
                </a:solidFill>
                <a:latin typeface="Arial" panose="020B0604020202020204" pitchFamily="34" charset="0"/>
                <a:ea typeface="微软雅黑" panose="020B0503020204020204" pitchFamily="34" charset="-122"/>
              </a:rPr>
              <a:t>成功项目详细展示</a:t>
            </a:r>
            <a:r>
              <a:rPr lang="en-US" altLang="zh-CN" sz="2800" b="1" dirty="0" smtClean="0">
                <a:solidFill>
                  <a:schemeClr val="accent1"/>
                </a:solidFill>
                <a:latin typeface="Arial" panose="020B0604020202020204" pitchFamily="34" charset="0"/>
                <a:ea typeface="微软雅黑" panose="020B0503020204020204" pitchFamily="34" charset="-122"/>
              </a:rPr>
              <a:t>-</a:t>
            </a:r>
            <a:r>
              <a:rPr lang="zh-CN" altLang="en-US" sz="2800" b="1" dirty="0" smtClean="0">
                <a:solidFill>
                  <a:schemeClr val="accent1"/>
                </a:solidFill>
                <a:latin typeface="Arial" panose="020B0604020202020204" pitchFamily="34" charset="0"/>
                <a:ea typeface="微软雅黑" panose="020B0503020204020204" pitchFamily="34" charset="-122"/>
              </a:rPr>
              <a:t>叶片材料</a:t>
            </a:r>
            <a:r>
              <a:rPr lang="zh-CN" altLang="en-US" sz="2800" b="1" dirty="0">
                <a:solidFill>
                  <a:schemeClr val="accent1"/>
                </a:solidFill>
                <a:latin typeface="Arial" panose="020B0604020202020204" pitchFamily="34" charset="0"/>
                <a:ea typeface="微软雅黑" panose="020B0503020204020204" pitchFamily="34" charset="-122"/>
              </a:rPr>
              <a:t>数据库</a:t>
            </a:r>
            <a:r>
              <a:rPr lang="zh-CN" altLang="en-US" sz="2800" b="1" dirty="0" smtClean="0">
                <a:solidFill>
                  <a:schemeClr val="accent1"/>
                </a:solidFill>
                <a:latin typeface="Arial" panose="020B0604020202020204" pitchFamily="34" charset="0"/>
                <a:ea typeface="微软雅黑" panose="020B0503020204020204" pitchFamily="34" charset="-122"/>
              </a:rPr>
              <a:t>软件包</a:t>
            </a:r>
            <a:endParaRPr lang="zh-CN" altLang="en-US" sz="2800" b="1" dirty="0">
              <a:solidFill>
                <a:schemeClr val="accent1"/>
              </a:solidFill>
              <a:latin typeface="Arial" panose="020B0604020202020204" pitchFamily="34" charset="0"/>
              <a:ea typeface="微软雅黑" panose="020B0503020204020204" pitchFamily="34" charset="-122"/>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7"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364088" y="699666"/>
            <a:ext cx="3456384" cy="1569660"/>
          </a:xfrm>
          <a:prstGeom prst="rect">
            <a:avLst/>
          </a:prstGeom>
          <a:noFill/>
        </p:spPr>
        <p:txBody>
          <a:bodyPr wrap="square" rtlCol="0">
            <a:spAutoFit/>
          </a:bodyPr>
          <a:lstStyle/>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项目成功点：</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按时完成系统改造，解决系统历史遗留问题，且基本满足了所有需求的实现</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和叶片技术</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室交接工程师积极</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沟通需求，问题反馈都能及时回复并</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解决</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3</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为叶片技术室部署服务器并搭建系统运行环境，保证该系统交付给该部门工程师内部正常使用</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 name="TextBox 4"/>
          <p:cNvSpPr txBox="1"/>
          <p:nvPr/>
        </p:nvSpPr>
        <p:spPr>
          <a:xfrm>
            <a:off x="281296" y="699666"/>
            <a:ext cx="4608512" cy="1569660"/>
          </a:xfrm>
          <a:prstGeom prst="rect">
            <a:avLst/>
          </a:prstGeom>
          <a:noFill/>
        </p:spPr>
        <p:txBody>
          <a:bodyPr wrap="square" rtlCol="0">
            <a:spAutoFit/>
          </a:bodyPr>
          <a:lstStyle/>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项目难点：</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接手其他团队代码，无任何交接文档，无二次开发说明手册，无用户说明书等</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项目代码一开始不完整，且基本无任何注释，系统运行存在较多基本操作和界面功能出错的问题，需一一解决和完善</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相关交接人离职，需在规定时间内按叶片技术室反馈问题及需求对系统进行整改完善和增加新功能模块，在原来模块数量的基础上增加了一倍，且要保证叶片技术室正常和方便使用系统等</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274" y="2269658"/>
            <a:ext cx="7920683" cy="28974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124" y="2269658"/>
            <a:ext cx="7937833" cy="2966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0"/>
                                  </p:stCondLst>
                                  <p:childTnLst>
                                    <p:set>
                                      <p:cBhvr>
                                        <p:cTn id="17" dur="1" fill="hold">
                                          <p:stCondLst>
                                            <p:cond delay="0"/>
                                          </p:stCondLst>
                                        </p:cTn>
                                        <p:tgtEl>
                                          <p:spTgt spid="1028"/>
                                        </p:tgtEl>
                                        <p:attrNameLst>
                                          <p:attrName>style.visibility</p:attrName>
                                        </p:attrNameLst>
                                      </p:cBhvr>
                                      <p:to>
                                        <p:strVal val="visible"/>
                                      </p:to>
                                    </p:set>
                                    <p:animEffect transition="in" filter="wheel(1)">
                                      <p:cBhvr>
                                        <p:cTn id="18" dur="2000"/>
                                        <p:tgtEl>
                                          <p:spTgt spid="1028"/>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1030"/>
                                        </p:tgtEl>
                                        <p:attrNameLst>
                                          <p:attrName>style.visibility</p:attrName>
                                        </p:attrNameLst>
                                      </p:cBhvr>
                                      <p:to>
                                        <p:strVal val="visible"/>
                                      </p:to>
                                    </p:set>
                                    <p:animEffect transition="in" filter="wipe(down)">
                                      <p:cBhvr>
                                        <p:cTn id="23"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1633" y="1862860"/>
            <a:ext cx="9140757" cy="8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267230" tIns="36407" rIns="72814" bIns="36407" rtlCol="0" anchor="ctr">
            <a:normAutofit/>
          </a:bodyPr>
          <a:lstStyle/>
          <a:p>
            <a:pPr algn="ctr" defTabSz="914400"/>
            <a:endParaRPr lang="zh-CN" altLang="en-US" sz="16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任意多边形 6"/>
          <p:cNvSpPr/>
          <p:nvPr>
            <p:custDataLst>
              <p:tags r:id="rId2"/>
            </p:custDataLst>
          </p:nvPr>
        </p:nvSpPr>
        <p:spPr>
          <a:xfrm>
            <a:off x="1021046" y="1593430"/>
            <a:ext cx="1943664" cy="1529894"/>
          </a:xfrm>
          <a:custGeom>
            <a:avLst/>
            <a:gdLst>
              <a:gd name="connsiteX0" fmla="*/ 0 w 1950720"/>
              <a:gd name="connsiteY0" fmla="*/ 0 h 1535364"/>
              <a:gd name="connsiteX1" fmla="*/ 1950720 w 1950720"/>
              <a:gd name="connsiteY1" fmla="*/ 0 h 1535364"/>
              <a:gd name="connsiteX2" fmla="*/ 975360 w 1950720"/>
              <a:gd name="connsiteY2" fmla="*/ 1535364 h 1535364"/>
            </a:gdLst>
            <a:ahLst/>
            <a:cxnLst>
              <a:cxn ang="0">
                <a:pos x="connsiteX0" y="connsiteY0"/>
              </a:cxn>
              <a:cxn ang="0">
                <a:pos x="connsiteX1" y="connsiteY1"/>
              </a:cxn>
              <a:cxn ang="0">
                <a:pos x="connsiteX2" y="connsiteY2"/>
              </a:cxn>
            </a:cxnLst>
            <a:rect l="l" t="t" r="r" b="b"/>
            <a:pathLst>
              <a:path w="1950720" h="1535364">
                <a:moveTo>
                  <a:pt x="0" y="0"/>
                </a:moveTo>
                <a:lnTo>
                  <a:pt x="1950720" y="0"/>
                </a:lnTo>
                <a:lnTo>
                  <a:pt x="975360" y="1535364"/>
                </a:lnTo>
                <a:close/>
              </a:path>
            </a:pathLst>
          </a:custGeom>
          <a:solidFill>
            <a:srgbClr val="3399FF"/>
          </a:solidFill>
          <a:ln w="0">
            <a:noFill/>
          </a:ln>
        </p:spPr>
        <p:style>
          <a:lnRef idx="2">
            <a:schemeClr val="accent1">
              <a:shade val="50000"/>
            </a:schemeClr>
          </a:lnRef>
          <a:fillRef idx="1">
            <a:schemeClr val="accent1"/>
          </a:fillRef>
          <a:effectRef idx="0">
            <a:schemeClr val="accent1"/>
          </a:effectRef>
          <a:fontRef idx="minor">
            <a:schemeClr val="lt1"/>
          </a:fontRef>
        </p:style>
        <p:txBody>
          <a:bodyPr wrap="square" lIns="72814" tIns="0" rIns="72814" bIns="453445" rtlCol="0" anchor="ctr">
            <a:noAutofit/>
          </a:bodyPr>
          <a:lstStyle/>
          <a:p>
            <a:pPr algn="ctr" defTabSz="914400">
              <a:buClr>
                <a:srgbClr val="FFC000">
                  <a:lumMod val="75000"/>
                </a:srgbClr>
              </a:buClr>
              <a:buSzPct val="60000"/>
            </a:pPr>
            <a:r>
              <a:rPr lang="zh-CN" altLang="en-US" sz="4800" dirty="0">
                <a:solidFill>
                  <a:prstClr val="white"/>
                </a:solidFill>
                <a:latin typeface="Arial" panose="020B0604020202020204" pitchFamily="34" charset="0"/>
                <a:ea typeface="微软雅黑" panose="020B0503020204020204" pitchFamily="34" charset="-122"/>
                <a:sym typeface="Arial" panose="020B0604020202020204" pitchFamily="34" charset="0"/>
              </a:rPr>
              <a:t>三</a:t>
            </a:r>
            <a:endParaRPr lang="zh-CN" altLang="en-US" sz="48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Entry_1"/>
          <p:cNvSpPr/>
          <p:nvPr>
            <p:custDataLst>
              <p:tags r:id="rId3"/>
            </p:custDataLst>
          </p:nvPr>
        </p:nvSpPr>
        <p:spPr>
          <a:xfrm>
            <a:off x="2809932" y="2043092"/>
            <a:ext cx="6334068" cy="492443"/>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a:buFont typeface="Arial" panose="020B0604020202020204" pitchFamily="34" charset="0"/>
              <a:buNone/>
            </a:pPr>
            <a:r>
              <a:rPr lang="zh-CN" altLang="en-US" sz="3200" b="1" dirty="0" smtClean="0">
                <a:solidFill>
                  <a:srgbClr val="FFFFFF"/>
                </a:solidFill>
                <a:latin typeface="微软雅黑" panose="020B0503020204020204" pitchFamily="34" charset="-122"/>
                <a:ea typeface="微软雅黑" panose="020B0503020204020204" pitchFamily="34" charset="-122"/>
                <a:cs typeface="华康圆体W7" pitchFamily="49" charset="-122"/>
              </a:rPr>
              <a:t>经验总结与不足</a:t>
            </a:r>
            <a:endParaRPr lang="zh-CN" altLang="en-US" sz="3200" b="1" dirty="0">
              <a:solidFill>
                <a:srgbClr val="FFFFFF"/>
              </a:solidFill>
              <a:latin typeface="微软雅黑" panose="020B0503020204020204" pitchFamily="34" charset="-122"/>
              <a:ea typeface="微软雅黑" panose="020B0503020204020204" pitchFamily="34" charset="-122"/>
              <a:cs typeface="华康圆体W7" pitchFamily="49"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3</a:t>
            </a:r>
            <a:endParaRPr lang="zh-CN" altLang="en-US" sz="6000" b="1" dirty="0">
              <a:solidFill>
                <a:srgbClr val="002060"/>
              </a:solidFill>
            </a:endParaRPr>
          </a:p>
        </p:txBody>
      </p:sp>
      <p:sp>
        <p:nvSpPr>
          <p:cNvPr id="3" name="TextBox 2"/>
          <p:cNvSpPr txBox="1"/>
          <p:nvPr/>
        </p:nvSpPr>
        <p:spPr>
          <a:xfrm>
            <a:off x="1390649" y="149142"/>
            <a:ext cx="4425360" cy="525016"/>
          </a:xfrm>
          <a:prstGeom prst="rect">
            <a:avLst/>
          </a:prstGeom>
          <a:noFill/>
        </p:spPr>
        <p:txBody>
          <a:bodyPr wrap="square" rtlCol="0">
            <a:spAutoFit/>
          </a:bodyPr>
          <a:lstStyle/>
          <a:p>
            <a:pPr>
              <a:lnSpc>
                <a:spcPct val="130000"/>
              </a:lnSpc>
            </a:pPr>
            <a:r>
              <a:rPr lang="zh-CN" altLang="en-US" sz="2400" b="1" dirty="0" smtClean="0">
                <a:solidFill>
                  <a:schemeClr val="accent1"/>
                </a:solidFill>
                <a:latin typeface="Arial" panose="020B0604020202020204" pitchFamily="34" charset="0"/>
                <a:ea typeface="微软雅黑" panose="020B0503020204020204" pitchFamily="34" charset="-122"/>
              </a:rPr>
              <a:t>存在的不足以及后续优化措施</a:t>
            </a:r>
            <a:endParaRPr lang="zh-CN" altLang="en-US" sz="2400" b="1" dirty="0">
              <a:solidFill>
                <a:schemeClr val="accent1"/>
              </a:solidFill>
              <a:latin typeface="Arial" panose="020B0604020202020204" pitchFamily="34" charset="0"/>
              <a:ea typeface="微软雅黑" panose="020B0503020204020204" pitchFamily="34" charset="-122"/>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p:cNvSpPr txBox="1"/>
          <p:nvPr/>
        </p:nvSpPr>
        <p:spPr>
          <a:xfrm>
            <a:off x="1939642" y="915566"/>
            <a:ext cx="595035" cy="338554"/>
          </a:xfrm>
          <a:prstGeom prst="rect">
            <a:avLst/>
          </a:prstGeom>
          <a:noFill/>
        </p:spPr>
        <p:txBody>
          <a:bodyPr wrap="none" rtlCol="0">
            <a:spAutoFit/>
          </a:bodyPr>
          <a:lstStyle/>
          <a:p>
            <a:r>
              <a:rPr lang="zh-CN" altLang="en-US" sz="1600" dirty="0">
                <a:latin typeface="微软雅黑" panose="020B0503020204020204" pitchFamily="34" charset="-122"/>
                <a:ea typeface="微软雅黑" panose="020B0503020204020204" pitchFamily="34" charset="-122"/>
              </a:rPr>
              <a:t>不足</a:t>
            </a:r>
            <a:endParaRPr lang="zh-CN" altLang="en-US" sz="1600" dirty="0">
              <a:latin typeface="微软雅黑" panose="020B0503020204020204" pitchFamily="34" charset="-122"/>
              <a:ea typeface="微软雅黑" panose="020B0503020204020204" pitchFamily="34" charset="-122"/>
            </a:endParaRPr>
          </a:p>
        </p:txBody>
      </p:sp>
      <p:sp>
        <p:nvSpPr>
          <p:cNvPr id="53" name="TextBox 52"/>
          <p:cNvSpPr txBox="1"/>
          <p:nvPr/>
        </p:nvSpPr>
        <p:spPr>
          <a:xfrm>
            <a:off x="6013514" y="934663"/>
            <a:ext cx="1005403" cy="338554"/>
          </a:xfrm>
          <a:prstGeom prst="rect">
            <a:avLst/>
          </a:prstGeom>
          <a:noFill/>
        </p:spPr>
        <p:txBody>
          <a:bodyPr wrap="none" rtlCol="0">
            <a:spAutoFit/>
          </a:bodyPr>
          <a:lstStyle/>
          <a:p>
            <a:r>
              <a:rPr lang="zh-CN" altLang="en-US" sz="1600" dirty="0">
                <a:latin typeface="微软雅黑" panose="020B0503020204020204" pitchFamily="34" charset="-122"/>
                <a:ea typeface="微软雅黑" panose="020B0503020204020204" pitchFamily="34" charset="-122"/>
              </a:rPr>
              <a:t>优化</a:t>
            </a:r>
            <a:r>
              <a:rPr lang="zh-CN" altLang="en-US" sz="1600" dirty="0" smtClean="0">
                <a:latin typeface="微软雅黑" panose="020B0503020204020204" pitchFamily="34" charset="-122"/>
                <a:ea typeface="微软雅黑" panose="020B0503020204020204" pitchFamily="34" charset="-122"/>
              </a:rPr>
              <a:t>措施</a:t>
            </a:r>
            <a:endParaRPr lang="zh-CN" altLang="en-US" sz="1600" dirty="0">
              <a:latin typeface="微软雅黑" panose="020B0503020204020204" pitchFamily="34" charset="-122"/>
              <a:ea typeface="微软雅黑" panose="020B0503020204020204" pitchFamily="34" charset="-122"/>
            </a:endParaRPr>
          </a:p>
        </p:txBody>
      </p:sp>
      <p:sp>
        <p:nvSpPr>
          <p:cNvPr id="54" name="圆角矩形 53"/>
          <p:cNvSpPr/>
          <p:nvPr/>
        </p:nvSpPr>
        <p:spPr>
          <a:xfrm>
            <a:off x="1043608" y="1563638"/>
            <a:ext cx="2592288" cy="79208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400" dirty="0" smtClean="0">
                <a:latin typeface="微软雅黑" panose="020B0503020204020204" pitchFamily="34" charset="-122"/>
                <a:ea typeface="微软雅黑" panose="020B0503020204020204" pitchFamily="34" charset="-122"/>
              </a:rPr>
              <a:t>产品开发流程有待优化，缺少产品设计环节， 出现需求理解不准确或设计不合理等。</a:t>
            </a:r>
            <a:endParaRPr lang="en-US" altLang="zh-CN" sz="1400" dirty="0">
              <a:latin typeface="微软雅黑" panose="020B0503020204020204" pitchFamily="34" charset="-122"/>
              <a:ea typeface="微软雅黑" panose="020B0503020204020204" pitchFamily="34" charset="-122"/>
            </a:endParaRPr>
          </a:p>
        </p:txBody>
      </p:sp>
      <p:sp>
        <p:nvSpPr>
          <p:cNvPr id="55" name="右箭头 54"/>
          <p:cNvSpPr/>
          <p:nvPr/>
        </p:nvSpPr>
        <p:spPr>
          <a:xfrm>
            <a:off x="3866363" y="1881047"/>
            <a:ext cx="100811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圆角矩形 55"/>
          <p:cNvSpPr/>
          <p:nvPr/>
        </p:nvSpPr>
        <p:spPr>
          <a:xfrm>
            <a:off x="5148064" y="1564232"/>
            <a:ext cx="3168352" cy="791493"/>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r>
              <a:rPr lang="zh-CN" altLang="en-US" sz="1200" dirty="0">
                <a:latin typeface="微软雅黑" panose="020B0503020204020204" pitchFamily="34" charset="-122"/>
                <a:ea typeface="微软雅黑" panose="020B0503020204020204" pitchFamily="34" charset="-122"/>
              </a:rPr>
              <a:t>组</a:t>
            </a:r>
            <a:r>
              <a:rPr lang="zh-CN" altLang="en-US" sz="1200" dirty="0" smtClean="0">
                <a:latin typeface="微软雅黑" panose="020B0503020204020204" pitchFamily="34" charset="-122"/>
                <a:ea typeface="微软雅黑" panose="020B0503020204020204" pitchFamily="34" charset="-122"/>
              </a:rPr>
              <a:t>建产品组，负责需求分析、原型设计、详细设计等，对接需求方完成需求确认，对接开发组完成需求实现，对接测试组完成需求验证等。</a:t>
            </a:r>
            <a:endParaRPr lang="zh-CN" altLang="en-US" sz="1200" dirty="0">
              <a:latin typeface="微软雅黑" panose="020B0503020204020204" pitchFamily="34" charset="-122"/>
              <a:ea typeface="微软雅黑" panose="020B0503020204020204" pitchFamily="34" charset="-122"/>
            </a:endParaRPr>
          </a:p>
        </p:txBody>
      </p:sp>
      <p:sp>
        <p:nvSpPr>
          <p:cNvPr id="57" name="圆角矩形 56"/>
          <p:cNvSpPr/>
          <p:nvPr/>
        </p:nvSpPr>
        <p:spPr>
          <a:xfrm>
            <a:off x="1043607" y="2560069"/>
            <a:ext cx="2592288" cy="79268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400" dirty="0" smtClean="0">
                <a:latin typeface="微软雅黑" panose="020B0503020204020204" pitchFamily="34" charset="-122"/>
                <a:ea typeface="微软雅黑" panose="020B0503020204020204" pitchFamily="34" charset="-122"/>
              </a:rPr>
              <a:t>开拓视野、培训提升的机会较少</a:t>
            </a:r>
            <a:endParaRPr lang="en-US" altLang="zh-CN" sz="1400" dirty="0">
              <a:latin typeface="微软雅黑" panose="020B0503020204020204" pitchFamily="34" charset="-122"/>
              <a:ea typeface="微软雅黑" panose="020B0503020204020204" pitchFamily="34" charset="-122"/>
            </a:endParaRPr>
          </a:p>
        </p:txBody>
      </p:sp>
      <p:sp>
        <p:nvSpPr>
          <p:cNvPr id="58" name="右箭头 57"/>
          <p:cNvSpPr/>
          <p:nvPr/>
        </p:nvSpPr>
        <p:spPr>
          <a:xfrm>
            <a:off x="3866363" y="2859484"/>
            <a:ext cx="100811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5148064" y="2571750"/>
            <a:ext cx="3168352" cy="864096"/>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r>
              <a:rPr lang="zh-CN" altLang="en-US" sz="1200" dirty="0" smtClean="0">
                <a:latin typeface="微软雅黑" panose="020B0503020204020204" pitchFamily="34" charset="-122"/>
                <a:ea typeface="微软雅黑" panose="020B0503020204020204" pitchFamily="34" charset="-122"/>
              </a:rPr>
              <a:t>开拓视野，如到相关龙头企业参观交流学习，与高校开展合作交流等，开拓技术视野；培训提升，如外聘技术大牛或专业讲师培训，提升个人专业技能。</a:t>
            </a:r>
            <a:endParaRPr lang="zh-CN" altLang="en-US" sz="1200" dirty="0">
              <a:latin typeface="微软雅黑" panose="020B0503020204020204" pitchFamily="34" charset="-122"/>
              <a:ea typeface="微软雅黑" panose="020B0503020204020204" pitchFamily="34" charset="-122"/>
            </a:endParaRPr>
          </a:p>
        </p:txBody>
      </p:sp>
      <p:sp>
        <p:nvSpPr>
          <p:cNvPr id="60" name="圆角矩形 59"/>
          <p:cNvSpPr/>
          <p:nvPr/>
        </p:nvSpPr>
        <p:spPr>
          <a:xfrm>
            <a:off x="1043608" y="3579266"/>
            <a:ext cx="2592288" cy="79268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400" dirty="0" smtClean="0">
                <a:latin typeface="微软雅黑" panose="020B0503020204020204" pitchFamily="34" charset="-122"/>
                <a:ea typeface="微软雅黑" panose="020B0503020204020204" pitchFamily="34" charset="-122"/>
              </a:rPr>
              <a:t>团队凝聚力有待提升</a:t>
            </a:r>
            <a:endParaRPr lang="en-US" altLang="zh-CN" sz="1400" dirty="0">
              <a:latin typeface="微软雅黑" panose="020B0503020204020204" pitchFamily="34" charset="-122"/>
              <a:ea typeface="微软雅黑" panose="020B0503020204020204" pitchFamily="34" charset="-122"/>
            </a:endParaRPr>
          </a:p>
        </p:txBody>
      </p:sp>
      <p:sp>
        <p:nvSpPr>
          <p:cNvPr id="61" name="右箭头 60"/>
          <p:cNvSpPr/>
          <p:nvPr/>
        </p:nvSpPr>
        <p:spPr>
          <a:xfrm>
            <a:off x="3877909" y="3857958"/>
            <a:ext cx="100811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圆角矩形 61"/>
          <p:cNvSpPr/>
          <p:nvPr/>
        </p:nvSpPr>
        <p:spPr>
          <a:xfrm>
            <a:off x="5148064" y="3579862"/>
            <a:ext cx="3168352" cy="79208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r>
              <a:rPr lang="zh-CN" altLang="en-US" sz="1200" dirty="0" smtClean="0">
                <a:latin typeface="微软雅黑" panose="020B0503020204020204" pitchFamily="34" charset="-122"/>
                <a:ea typeface="微软雅黑" panose="020B0503020204020204" pitchFamily="34" charset="-122"/>
              </a:rPr>
              <a:t>定期开展团建活动，如每周三为运动日，大家一起去运动场跑步、打球之类，开展多种形式的团建。</a:t>
            </a:r>
            <a:endParaRPr lang="zh-CN" altLang="en-US" sz="1200" dirty="0">
              <a:latin typeface="微软雅黑" panose="020B0503020204020204" pitchFamily="34" charset="-122"/>
              <a:ea typeface="微软雅黑" panose="020B0503020204020204" pitchFamily="34" charset="-122"/>
            </a:endParaRPr>
          </a:p>
        </p:txBody>
      </p:sp>
    </p:spTree>
  </p:cSld>
  <p:clrMapOvr>
    <a:masterClrMapping/>
  </p:clrMapOvr>
  <p:transition spd="slow" advClick="0" advTm="0">
    <p:pull/>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1633" y="1862860"/>
            <a:ext cx="9140757" cy="8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267230" tIns="36407" rIns="72814" bIns="36407" rtlCol="0" anchor="ctr">
            <a:normAutofit/>
          </a:bodyPr>
          <a:lstStyle/>
          <a:p>
            <a:pPr algn="ctr" defTabSz="914400"/>
            <a:endParaRPr lang="zh-CN" altLang="en-US" sz="16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任意多边形 6"/>
          <p:cNvSpPr/>
          <p:nvPr>
            <p:custDataLst>
              <p:tags r:id="rId2"/>
            </p:custDataLst>
          </p:nvPr>
        </p:nvSpPr>
        <p:spPr>
          <a:xfrm>
            <a:off x="1021046" y="1593430"/>
            <a:ext cx="1943664" cy="1529894"/>
          </a:xfrm>
          <a:custGeom>
            <a:avLst/>
            <a:gdLst>
              <a:gd name="connsiteX0" fmla="*/ 0 w 1950720"/>
              <a:gd name="connsiteY0" fmla="*/ 0 h 1535364"/>
              <a:gd name="connsiteX1" fmla="*/ 1950720 w 1950720"/>
              <a:gd name="connsiteY1" fmla="*/ 0 h 1535364"/>
              <a:gd name="connsiteX2" fmla="*/ 975360 w 1950720"/>
              <a:gd name="connsiteY2" fmla="*/ 1535364 h 1535364"/>
            </a:gdLst>
            <a:ahLst/>
            <a:cxnLst>
              <a:cxn ang="0">
                <a:pos x="connsiteX0" y="connsiteY0"/>
              </a:cxn>
              <a:cxn ang="0">
                <a:pos x="connsiteX1" y="connsiteY1"/>
              </a:cxn>
              <a:cxn ang="0">
                <a:pos x="connsiteX2" y="connsiteY2"/>
              </a:cxn>
            </a:cxnLst>
            <a:rect l="l" t="t" r="r" b="b"/>
            <a:pathLst>
              <a:path w="1950720" h="1535364">
                <a:moveTo>
                  <a:pt x="0" y="0"/>
                </a:moveTo>
                <a:lnTo>
                  <a:pt x="1950720" y="0"/>
                </a:lnTo>
                <a:lnTo>
                  <a:pt x="975360" y="1535364"/>
                </a:lnTo>
                <a:close/>
              </a:path>
            </a:pathLst>
          </a:custGeom>
          <a:solidFill>
            <a:srgbClr val="3399FF"/>
          </a:solidFill>
          <a:ln w="0">
            <a:noFill/>
          </a:ln>
        </p:spPr>
        <p:style>
          <a:lnRef idx="2">
            <a:schemeClr val="accent1">
              <a:shade val="50000"/>
            </a:schemeClr>
          </a:lnRef>
          <a:fillRef idx="1">
            <a:schemeClr val="accent1"/>
          </a:fillRef>
          <a:effectRef idx="0">
            <a:schemeClr val="accent1"/>
          </a:effectRef>
          <a:fontRef idx="minor">
            <a:schemeClr val="lt1"/>
          </a:fontRef>
        </p:style>
        <p:txBody>
          <a:bodyPr wrap="square" lIns="72814" tIns="0" rIns="72814" bIns="453445" rtlCol="0" anchor="ctr">
            <a:noAutofit/>
          </a:bodyPr>
          <a:lstStyle/>
          <a:p>
            <a:pPr algn="ctr" defTabSz="914400">
              <a:buClr>
                <a:srgbClr val="FFC000">
                  <a:lumMod val="75000"/>
                </a:srgbClr>
              </a:buClr>
              <a:buSzPct val="60000"/>
            </a:pPr>
            <a:r>
              <a:rPr lang="zh-CN" altLang="en-US" sz="4800" dirty="0">
                <a:solidFill>
                  <a:prstClr val="white"/>
                </a:solidFill>
                <a:latin typeface="Arial" panose="020B0604020202020204" pitchFamily="34" charset="0"/>
                <a:ea typeface="微软雅黑" panose="020B0503020204020204" pitchFamily="34" charset="-122"/>
                <a:sym typeface="Arial" panose="020B0604020202020204" pitchFamily="34" charset="0"/>
              </a:rPr>
              <a:t>四</a:t>
            </a:r>
            <a:endParaRPr lang="zh-CN" altLang="en-US" sz="48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Entry_1"/>
          <p:cNvSpPr/>
          <p:nvPr>
            <p:custDataLst>
              <p:tags r:id="rId3"/>
            </p:custDataLst>
          </p:nvPr>
        </p:nvSpPr>
        <p:spPr>
          <a:xfrm>
            <a:off x="2809932" y="2043092"/>
            <a:ext cx="6334068" cy="492443"/>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a:buFont typeface="Arial" panose="020B0604020202020204" pitchFamily="34" charset="0"/>
              <a:buNone/>
            </a:pPr>
            <a:r>
              <a:rPr lang="zh-CN" altLang="en-US" sz="3200" b="1" dirty="0">
                <a:solidFill>
                  <a:srgbClr val="FFFFFF"/>
                </a:solidFill>
                <a:latin typeface="微软雅黑" panose="020B0503020204020204" pitchFamily="34" charset="-122"/>
                <a:ea typeface="微软雅黑" panose="020B0503020204020204" pitchFamily="34" charset="-122"/>
                <a:cs typeface="华康圆体W7" pitchFamily="49" charset="-122"/>
              </a:rPr>
              <a:t>下半</a:t>
            </a:r>
            <a:r>
              <a:rPr lang="zh-CN" altLang="en-US" sz="3200" b="1" dirty="0" smtClean="0">
                <a:solidFill>
                  <a:srgbClr val="FFFFFF"/>
                </a:solidFill>
                <a:latin typeface="微软雅黑" panose="020B0503020204020204" pitchFamily="34" charset="-122"/>
                <a:ea typeface="微软雅黑" panose="020B0503020204020204" pitchFamily="34" charset="-122"/>
                <a:cs typeface="华康圆体W7" pitchFamily="49" charset="-122"/>
              </a:rPr>
              <a:t>年工作规划</a:t>
            </a:r>
            <a:endParaRPr lang="zh-CN" altLang="en-US" sz="3200" b="1" dirty="0">
              <a:solidFill>
                <a:srgbClr val="FFFFFF"/>
              </a:solidFill>
              <a:latin typeface="微软雅黑" panose="020B0503020204020204" pitchFamily="34" charset="-122"/>
              <a:ea typeface="微软雅黑" panose="020B0503020204020204" pitchFamily="34" charset="-122"/>
              <a:cs typeface="华康圆体W7" pitchFamily="49"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4</a:t>
            </a:r>
            <a:endParaRPr lang="zh-CN" altLang="en-US" sz="6000" b="1" dirty="0">
              <a:solidFill>
                <a:srgbClr val="002060"/>
              </a:solidFill>
            </a:endParaRPr>
          </a:p>
        </p:txBody>
      </p:sp>
      <p:sp>
        <p:nvSpPr>
          <p:cNvPr id="3" name="TextBox 2"/>
          <p:cNvSpPr txBox="1"/>
          <p:nvPr/>
        </p:nvSpPr>
        <p:spPr>
          <a:xfrm>
            <a:off x="1390649" y="118012"/>
            <a:ext cx="4765601" cy="572464"/>
          </a:xfrm>
          <a:prstGeom prst="rect">
            <a:avLst/>
          </a:prstGeom>
          <a:noFill/>
        </p:spPr>
        <p:txBody>
          <a:bodyPr wrap="square" rtlCol="0">
            <a:spAutoFit/>
          </a:bodyPr>
          <a:lstStyle/>
          <a:p>
            <a:pPr lvl="0">
              <a:lnSpc>
                <a:spcPct val="130000"/>
              </a:lnSpc>
            </a:pPr>
            <a:r>
              <a:rPr lang="zh-CN" altLang="en-US"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下半年</a:t>
            </a:r>
            <a:r>
              <a:rPr lang="zh-CN" altLang="en-US"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工作规划</a:t>
            </a:r>
            <a:r>
              <a:rPr lang="en-US" altLang="zh-CN"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a:t>
            </a:r>
            <a:r>
              <a:rPr lang="zh-CN" altLang="en-US" sz="2400"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产品已立项项目规划</a:t>
            </a:r>
            <a:endParaRPr lang="zh-CN" altLang="en-US" sz="2400" b="1" dirty="0">
              <a:solidFill>
                <a:schemeClr val="accent1"/>
              </a:solidFill>
              <a:latin typeface="Arial" panose="020B0604020202020204" pitchFamily="34" charset="0"/>
              <a:ea typeface="微软雅黑" panose="020B0503020204020204" pitchFamily="34" charset="-122"/>
              <a:sym typeface="Calibri" panose="020F0502020204030204" pitchFamily="34" charset="0"/>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6" name="表格 4"/>
          <p:cNvGraphicFramePr>
            <a:graphicFrameLocks noGrp="1"/>
          </p:cNvGraphicFramePr>
          <p:nvPr/>
        </p:nvGraphicFramePr>
        <p:xfrm>
          <a:off x="107950" y="771550"/>
          <a:ext cx="8928100" cy="3572345"/>
        </p:xfrm>
        <a:graphic>
          <a:graphicData uri="http://schemas.openxmlformats.org/drawingml/2006/table">
            <a:tbl>
              <a:tblPr firstRow="1" bandRow="1">
                <a:tableStyleId>{5C22544A-7EE6-4342-B048-85BDC9FD1C3A}</a:tableStyleId>
              </a:tblPr>
              <a:tblGrid>
                <a:gridCol w="608586"/>
                <a:gridCol w="1367592"/>
                <a:gridCol w="3207958"/>
                <a:gridCol w="1871982"/>
                <a:gridCol w="1871982"/>
              </a:tblGrid>
              <a:tr h="370969">
                <a:tc>
                  <a:txBody>
                    <a:bodyPr/>
                    <a:lstStyle/>
                    <a:p>
                      <a:r>
                        <a:rPr lang="zh-CN" altLang="en-US" sz="1600" dirty="0" smtClean="0">
                          <a:latin typeface="微软雅黑" panose="020B0503020204020204" pitchFamily="34" charset="-122"/>
                          <a:ea typeface="微软雅黑" panose="020B0503020204020204" pitchFamily="34" charset="-122"/>
                        </a:rPr>
                        <a:t>序号</a:t>
                      </a:r>
                      <a:endParaRPr lang="zh-CN" altLang="en-US" sz="1600" dirty="0">
                        <a:latin typeface="微软雅黑" panose="020B0503020204020204" pitchFamily="34" charset="-122"/>
                        <a:ea typeface="微软雅黑" panose="020B0503020204020204" pitchFamily="34" charset="-122"/>
                      </a:endParaRPr>
                    </a:p>
                  </a:txBody>
                  <a:tcPr marL="91433" marR="91433" marT="45736" marB="45736"/>
                </a:tc>
                <a:tc>
                  <a:txBody>
                    <a:bodyPr/>
                    <a:lstStyle/>
                    <a:p>
                      <a:r>
                        <a:rPr lang="zh-CN" altLang="en-US" sz="1600" dirty="0">
                          <a:latin typeface="微软雅黑" panose="020B0503020204020204" pitchFamily="34" charset="-122"/>
                          <a:ea typeface="微软雅黑" panose="020B0503020204020204" pitchFamily="34" charset="-122"/>
                        </a:rPr>
                        <a:t>项目类别</a:t>
                      </a:r>
                      <a:endParaRPr lang="zh-CN" altLang="en-US" sz="1600" dirty="0">
                        <a:latin typeface="微软雅黑" panose="020B0503020204020204" pitchFamily="34" charset="-122"/>
                        <a:ea typeface="微软雅黑" panose="020B0503020204020204" pitchFamily="34" charset="-122"/>
                      </a:endParaRPr>
                    </a:p>
                  </a:txBody>
                  <a:tcPr marL="91433" marR="91433" marT="45736" marB="45736"/>
                </a:tc>
                <a:tc>
                  <a:txBody>
                    <a:bodyPr/>
                    <a:lstStyle/>
                    <a:p>
                      <a:r>
                        <a:rPr lang="zh-CN" altLang="en-US" sz="1600" dirty="0">
                          <a:latin typeface="微软雅黑" panose="020B0503020204020204" pitchFamily="34" charset="-122"/>
                          <a:ea typeface="微软雅黑" panose="020B0503020204020204" pitchFamily="34" charset="-122"/>
                        </a:rPr>
                        <a:t>项目名称</a:t>
                      </a:r>
                      <a:endParaRPr lang="zh-CN" altLang="en-US" sz="1600" dirty="0">
                        <a:latin typeface="微软雅黑" panose="020B0503020204020204" pitchFamily="34" charset="-122"/>
                        <a:ea typeface="微软雅黑" panose="020B0503020204020204" pitchFamily="34" charset="-122"/>
                      </a:endParaRPr>
                    </a:p>
                  </a:txBody>
                  <a:tcPr marL="91433" marR="91433" marT="45736" marB="45736"/>
                </a:tc>
                <a:tc>
                  <a:txBody>
                    <a:bodyPr/>
                    <a:lstStyle/>
                    <a:p>
                      <a:r>
                        <a:rPr lang="zh-CN" altLang="en-US" sz="1600" dirty="0">
                          <a:latin typeface="微软雅黑" panose="020B0503020204020204" pitchFamily="34" charset="-122"/>
                          <a:ea typeface="微软雅黑" panose="020B0503020204020204" pitchFamily="34" charset="-122"/>
                        </a:rPr>
                        <a:t>状态</a:t>
                      </a:r>
                      <a:endParaRPr lang="zh-CN" altLang="en-US" sz="1600" dirty="0">
                        <a:latin typeface="微软雅黑" panose="020B0503020204020204" pitchFamily="34" charset="-122"/>
                        <a:ea typeface="微软雅黑" panose="020B0503020204020204" pitchFamily="34" charset="-122"/>
                      </a:endParaRPr>
                    </a:p>
                  </a:txBody>
                  <a:tcPr marL="91433" marR="91433" marT="45736" marB="45736"/>
                </a:tc>
                <a:tc>
                  <a:txBody>
                    <a:bodyPr/>
                    <a:lstStyle/>
                    <a:p>
                      <a:r>
                        <a:rPr lang="zh-CN" altLang="en-US" sz="1600" dirty="0">
                          <a:latin typeface="微软雅黑" panose="020B0503020204020204" pitchFamily="34" charset="-122"/>
                          <a:ea typeface="微软雅黑" panose="020B0503020204020204" pitchFamily="34" charset="-122"/>
                        </a:rPr>
                        <a:t>备注</a:t>
                      </a:r>
                      <a:endParaRPr lang="zh-CN" altLang="en-US" sz="1600" dirty="0">
                        <a:latin typeface="微软雅黑" panose="020B0503020204020204" pitchFamily="34" charset="-122"/>
                        <a:ea typeface="微软雅黑" panose="020B0503020204020204" pitchFamily="34" charset="-122"/>
                      </a:endParaRPr>
                    </a:p>
                  </a:txBody>
                  <a:tcPr marL="91433" marR="91433" marT="45736" marB="45736"/>
                </a:tc>
              </a:tr>
              <a:tr h="274415">
                <a:tc>
                  <a:txBody>
                    <a:bodyPr/>
                    <a:lstStyle/>
                    <a:p>
                      <a:pPr algn="ctr"/>
                      <a:r>
                        <a:rPr lang="en-US" altLang="zh-CN" sz="1200" dirty="0" smtClean="0">
                          <a:latin typeface="微软雅黑" panose="020B0503020204020204" pitchFamily="34" charset="-122"/>
                          <a:ea typeface="微软雅黑" panose="020B0503020204020204" pitchFamily="34" charset="-122"/>
                        </a:rPr>
                        <a:t>1</a:t>
                      </a:r>
                      <a:endParaRPr lang="zh-CN" altLang="en-US" sz="1200" dirty="0">
                        <a:latin typeface="微软雅黑" panose="020B0503020204020204" pitchFamily="34" charset="-122"/>
                        <a:ea typeface="微软雅黑" panose="020B0503020204020204" pitchFamily="34" charset="-122"/>
                      </a:endParaRPr>
                    </a:p>
                  </a:txBody>
                  <a:tcPr marL="91433" marR="91433" marT="45736" marB="45736"/>
                </a:tc>
                <a:tc>
                  <a:txBody>
                    <a:bodyPr/>
                    <a:lstStyle/>
                    <a:p>
                      <a:r>
                        <a:rPr lang="en-US" altLang="zh-CN" sz="1200" dirty="0" smtClean="0">
                          <a:latin typeface="微软雅黑" panose="020B0503020204020204" pitchFamily="34" charset="-122"/>
                          <a:ea typeface="微软雅黑" panose="020B0503020204020204" pitchFamily="34" charset="-122"/>
                        </a:rPr>
                        <a:t>2020</a:t>
                      </a:r>
                      <a:r>
                        <a:rPr lang="zh-CN" altLang="en-US" sz="1200" dirty="0" smtClean="0">
                          <a:latin typeface="微软雅黑" panose="020B0503020204020204" pitchFamily="34" charset="-122"/>
                          <a:ea typeface="微软雅黑" panose="020B0503020204020204" pitchFamily="34" charset="-122"/>
                        </a:rPr>
                        <a:t>年订单</a:t>
                      </a:r>
                      <a:endParaRPr lang="zh-CN" altLang="en-US" sz="1200" dirty="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阿巴嘎旗智慧风电场</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r>
                        <a:rPr lang="zh-CN" altLang="en-US" sz="1200" b="1" dirty="0" smtClean="0">
                          <a:solidFill>
                            <a:schemeClr val="tx1"/>
                          </a:solidFill>
                          <a:latin typeface="微软雅黑" panose="020B0503020204020204" pitchFamily="34" charset="-122"/>
                          <a:ea typeface="微软雅黑" panose="020B0503020204020204" pitchFamily="34" charset="-122"/>
                        </a:rPr>
                        <a:t>进度正常</a:t>
                      </a:r>
                      <a:endParaRPr lang="en-US" altLang="zh-CN" sz="1200" b="1" dirty="0">
                        <a:solidFill>
                          <a:schemeClr val="tx1"/>
                        </a:solidFill>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年</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7</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月底验收</a:t>
                      </a: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r>
              <a:tr h="274415">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2</a:t>
                      </a:r>
                      <a:endParaRPr lang="zh-CN" altLang="en-US" sz="1200" dirty="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2020</a:t>
                      </a:r>
                      <a:r>
                        <a:rPr lang="zh-CN" altLang="en-US" sz="1200" dirty="0" smtClean="0">
                          <a:latin typeface="微软雅黑" panose="020B0503020204020204" pitchFamily="34" charset="-122"/>
                          <a:ea typeface="微软雅黑" panose="020B0503020204020204" pitchFamily="34" charset="-122"/>
                        </a:rPr>
                        <a:t>立项研发</a:t>
                      </a:r>
                      <a:endParaRPr lang="zh-CN" altLang="en-US" sz="1200" dirty="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a:solidFill>
                            <a:schemeClr val="dk1"/>
                          </a:solidFill>
                          <a:latin typeface="微软雅黑" panose="020B0503020204020204" pitchFamily="34" charset="-122"/>
                          <a:ea typeface="微软雅黑" panose="020B0503020204020204" pitchFamily="34" charset="-122"/>
                          <a:cs typeface="+mn-cs"/>
                        </a:rPr>
                        <a:t>智慧风电场综合运营</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管理系统（一号文）</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r>
                        <a:rPr lang="zh-CN" altLang="en-US" sz="1200" b="1" dirty="0">
                          <a:solidFill>
                            <a:schemeClr val="tx1"/>
                          </a:solidFill>
                          <a:latin typeface="微软雅黑" panose="020B0503020204020204" pitchFamily="34" charset="-122"/>
                          <a:ea typeface="微软雅黑" panose="020B0503020204020204" pitchFamily="34" charset="-122"/>
                        </a:rPr>
                        <a:t>进度正常</a:t>
                      </a:r>
                      <a:endParaRPr lang="en-US" altLang="zh-CN" sz="1200" b="1" dirty="0">
                        <a:solidFill>
                          <a:schemeClr val="tx1"/>
                        </a:solidFill>
                        <a:latin typeface="微软雅黑" panose="020B0503020204020204" pitchFamily="34" charset="-122"/>
                        <a:ea typeface="微软雅黑" panose="020B0503020204020204" pitchFamily="34" charset="-122"/>
                      </a:endParaRPr>
                    </a:p>
                  </a:txBody>
                  <a:tcPr marL="91433" marR="91433" marT="45736" marB="45736"/>
                </a:tc>
                <a:tc>
                  <a:txBody>
                    <a:bodyPr/>
                    <a:lstStyle/>
                    <a:p>
                      <a:pPr marL="0" algn="l" defTabSz="914400" rtl="0" eaLnBrk="1" latinLnBrk="0" hangingPunct="1"/>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年</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4</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月底结项</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r>
              <a:tr h="274415">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3</a:t>
                      </a:r>
                      <a:endParaRPr lang="zh-CN" altLang="en-US" sz="1200" dirty="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2020</a:t>
                      </a:r>
                      <a:r>
                        <a:rPr lang="zh-CN" altLang="en-US" sz="1200" dirty="0" smtClean="0">
                          <a:latin typeface="微软雅黑" panose="020B0503020204020204" pitchFamily="34" charset="-122"/>
                          <a:ea typeface="微软雅黑" panose="020B0503020204020204" pitchFamily="34" charset="-122"/>
                        </a:rPr>
                        <a:t>立项研发</a:t>
                      </a:r>
                      <a:endParaRPr lang="zh-CN" altLang="en-US" sz="1200" dirty="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中控</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1.7</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r>
                        <a:rPr lang="zh-CN" altLang="en-US" sz="1200" b="1" dirty="0" smtClean="0">
                          <a:solidFill>
                            <a:srgbClr val="FFC000"/>
                          </a:solidFill>
                          <a:latin typeface="微软雅黑" panose="020B0503020204020204" pitchFamily="34" charset="-122"/>
                          <a:ea typeface="微软雅黑" panose="020B0503020204020204" pitchFamily="34" charset="-122"/>
                        </a:rPr>
                        <a:t>延期，已变更</a:t>
                      </a:r>
                      <a:endParaRPr lang="zh-CN" altLang="en-US" sz="1200" b="1" dirty="0">
                        <a:solidFill>
                          <a:srgbClr val="FFC000"/>
                        </a:solidFill>
                        <a:latin typeface="微软雅黑" panose="020B0503020204020204" pitchFamily="34" charset="-122"/>
                        <a:ea typeface="微软雅黑" panose="020B0503020204020204" pitchFamily="34" charset="-122"/>
                      </a:endParaRPr>
                    </a:p>
                  </a:txBody>
                  <a:tcPr marL="91433" marR="91433" marT="45736" marB="45736"/>
                </a:tc>
                <a:tc>
                  <a:txBody>
                    <a:bodyPr/>
                    <a:lstStyle/>
                    <a:p>
                      <a:pPr marL="0" algn="l" defTabSz="914400" rtl="0" eaLnBrk="1" latinLnBrk="0" hangingPunct="1"/>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变更到</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年</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3</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月完成</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r>
              <a:tr h="274415">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4</a:t>
                      </a:r>
                      <a:endParaRPr lang="zh-CN" altLang="en-US" sz="1200" dirty="0" smtClean="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2020</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立项研发</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单兵辅助系统</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r>
                        <a:rPr lang="zh-CN" altLang="en-US" sz="1200" b="1" dirty="0" smtClean="0">
                          <a:solidFill>
                            <a:schemeClr val="tx1"/>
                          </a:solidFill>
                          <a:latin typeface="微软雅黑" panose="020B0503020204020204" pitchFamily="34" charset="-122"/>
                          <a:ea typeface="微软雅黑" panose="020B0503020204020204" pitchFamily="34" charset="-122"/>
                        </a:rPr>
                        <a:t>进度正常</a:t>
                      </a:r>
                      <a:endParaRPr lang="en-US" altLang="zh-CN" sz="1200" b="1" dirty="0">
                        <a:solidFill>
                          <a:schemeClr val="tx1"/>
                        </a:solidFill>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年</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8</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月底结项</a:t>
                      </a: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r>
              <a:tr h="274415">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5</a:t>
                      </a:r>
                      <a:endParaRPr lang="zh-CN" altLang="en-US" sz="1200" dirty="0" smtClean="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2020</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立项研发</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集控</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项目</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r>
                        <a:rPr lang="zh-CN" altLang="en-US" sz="1200" b="1" dirty="0" smtClean="0">
                          <a:solidFill>
                            <a:schemeClr val="tx1"/>
                          </a:solidFill>
                          <a:latin typeface="微软雅黑" panose="020B0503020204020204" pitchFamily="34" charset="-122"/>
                          <a:ea typeface="微软雅黑" panose="020B0503020204020204" pitchFamily="34" charset="-122"/>
                        </a:rPr>
                        <a:t>进度正常</a:t>
                      </a:r>
                      <a:endParaRPr lang="en-US" altLang="zh-CN" sz="1200" b="1" dirty="0">
                        <a:solidFill>
                          <a:schemeClr val="tx1"/>
                        </a:solidFill>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2022</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年</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3</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月底结项</a:t>
                      </a: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r>
              <a:tr h="274415">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6</a:t>
                      </a:r>
                      <a:endParaRPr lang="zh-CN" altLang="en-US" sz="1200" dirty="0" smtClean="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2020</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立项研发</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在线诊断云平台</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r>
                        <a:rPr lang="zh-CN" altLang="en-US" sz="1200" b="1" dirty="0" smtClean="0">
                          <a:solidFill>
                            <a:schemeClr val="tx1"/>
                          </a:solidFill>
                          <a:latin typeface="微软雅黑" panose="020B0503020204020204" pitchFamily="34" charset="-122"/>
                          <a:ea typeface="微软雅黑" panose="020B0503020204020204" pitchFamily="34" charset="-122"/>
                        </a:rPr>
                        <a:t>进度正常</a:t>
                      </a:r>
                      <a:endParaRPr lang="en-US" altLang="zh-CN" sz="1200" b="1" dirty="0">
                        <a:solidFill>
                          <a:schemeClr val="tx1"/>
                        </a:solidFill>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年</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5</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月底结项</a:t>
                      </a: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r>
              <a:tr h="274415">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7</a:t>
                      </a:r>
                      <a:endParaRPr lang="zh-CN" altLang="en-US" sz="1200" dirty="0" smtClean="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部门内支持项目</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CMS</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数据分析专家诊断系统</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b="1" dirty="0" smtClean="0">
                          <a:solidFill>
                            <a:schemeClr val="tx1"/>
                          </a:solidFill>
                          <a:latin typeface="微软雅黑" panose="020B0503020204020204" pitchFamily="34" charset="-122"/>
                          <a:ea typeface="微软雅黑" panose="020B0503020204020204" pitchFamily="34" charset="-122"/>
                        </a:rPr>
                        <a:t>进度正常</a:t>
                      </a:r>
                      <a:endParaRPr lang="en-US" altLang="zh-CN" sz="1200" b="1" dirty="0" smtClean="0">
                        <a:solidFill>
                          <a:schemeClr val="tx1"/>
                        </a:solidFill>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年</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11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月结项</a:t>
                      </a: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r>
              <a:tr h="274415">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8</a:t>
                      </a:r>
                      <a:endParaRPr lang="zh-CN" altLang="en-US" sz="1200" dirty="0" smtClean="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年订单</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多种智能风机监控一体化平台关键技术研究</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b="1" dirty="0" smtClean="0">
                          <a:solidFill>
                            <a:schemeClr val="tx1"/>
                          </a:solidFill>
                          <a:latin typeface="微软雅黑" panose="020B0503020204020204" pitchFamily="34" charset="-122"/>
                          <a:ea typeface="微软雅黑" panose="020B0503020204020204" pitchFamily="34" charset="-122"/>
                        </a:rPr>
                        <a:t>已中标</a:t>
                      </a:r>
                      <a:endParaRPr lang="en-US" altLang="zh-CN" sz="1200" b="1" dirty="0" smtClean="0">
                        <a:solidFill>
                          <a:schemeClr val="tx1"/>
                        </a:solidFill>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r>
              <a:tr h="274415">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9</a:t>
                      </a:r>
                      <a:endParaRPr lang="zh-CN" altLang="en-US" sz="1200" dirty="0" smtClean="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计划立项</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中控</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c>
                  <a:txBody>
                    <a:bodyPr/>
                    <a:lstStyle/>
                    <a:p>
                      <a:endParaRPr lang="en-US" altLang="zh-CN" sz="1200" b="1" dirty="0">
                        <a:solidFill>
                          <a:schemeClr val="tx1"/>
                        </a:solidFill>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6" marB="45736"/>
                </a:tc>
              </a:tr>
              <a:tr h="274415">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10</a:t>
                      </a:r>
                      <a:endParaRPr lang="zh-CN" altLang="en-US" sz="1200" dirty="0" smtClean="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2020</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联合立项</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3" marB="45733"/>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测风数据和风资源人工智能分析项目</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3" marB="45733"/>
                </a:tc>
                <a:tc>
                  <a:txBody>
                    <a:bodyPr/>
                    <a:lstStyle/>
                    <a:p>
                      <a:r>
                        <a:rPr lang="zh-CN" altLang="en-US" sz="1200" b="1" dirty="0" smtClean="0">
                          <a:solidFill>
                            <a:schemeClr val="tx1"/>
                          </a:solidFill>
                          <a:latin typeface="微软雅黑" panose="020B0503020204020204" pitchFamily="34" charset="-122"/>
                          <a:ea typeface="微软雅黑" panose="020B0503020204020204" pitchFamily="34" charset="-122"/>
                        </a:rPr>
                        <a:t>已完成立项签批</a:t>
                      </a:r>
                      <a:endParaRPr lang="en-US" altLang="zh-CN" sz="1200" b="1" dirty="0">
                        <a:solidFill>
                          <a:schemeClr val="tx1"/>
                        </a:solidFill>
                        <a:latin typeface="微软雅黑" panose="020B0503020204020204" pitchFamily="34" charset="-122"/>
                        <a:ea typeface="微软雅黑" panose="020B0503020204020204" pitchFamily="34" charset="-122"/>
                      </a:endParaRPr>
                    </a:p>
                  </a:txBody>
                  <a:tcPr marL="91433" marR="91433"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与设计院联合立项，计划</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2021</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年</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9</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月完成结项</a:t>
                      </a: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3" marB="45733"/>
                </a:tc>
              </a:tr>
              <a:tr h="274415">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11</a:t>
                      </a:r>
                      <a:endParaRPr lang="zh-CN" altLang="en-US" sz="1200" dirty="0" smtClean="0">
                        <a:latin typeface="微软雅黑" panose="020B0503020204020204" pitchFamily="34" charset="-122"/>
                        <a:ea typeface="微软雅黑" panose="020B0503020204020204" pitchFamily="34" charset="-122"/>
                      </a:endParaRPr>
                    </a:p>
                  </a:txBody>
                  <a:tcPr marL="91433" marR="91433" marT="45736" marB="45736"/>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2020</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联合立项</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3" marB="45733"/>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海上风电机组状态分析平台研究</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marL="91433" marR="91433" marT="45733" marB="45733"/>
                </a:tc>
                <a:tc>
                  <a:txBody>
                    <a:bodyPr/>
                    <a:lstStyle/>
                    <a:p>
                      <a:r>
                        <a:rPr lang="zh-CN" altLang="en-US" sz="1200" b="1" dirty="0" smtClean="0">
                          <a:solidFill>
                            <a:schemeClr val="tx1"/>
                          </a:solidFill>
                          <a:latin typeface="微软雅黑" panose="020B0503020204020204" pitchFamily="34" charset="-122"/>
                          <a:ea typeface="微软雅黑" panose="020B0503020204020204" pitchFamily="34" charset="-122"/>
                        </a:rPr>
                        <a:t>尚未立项</a:t>
                      </a:r>
                      <a:endParaRPr lang="en-US" altLang="zh-CN" sz="1200" b="1" dirty="0">
                        <a:solidFill>
                          <a:schemeClr val="tx1"/>
                        </a:solidFill>
                        <a:latin typeface="微软雅黑" panose="020B0503020204020204" pitchFamily="34" charset="-122"/>
                        <a:ea typeface="微软雅黑" panose="020B0503020204020204" pitchFamily="34" charset="-122"/>
                      </a:endParaRPr>
                    </a:p>
                  </a:txBody>
                  <a:tcPr marL="91433" marR="91433"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1433" marR="91433" marT="45733" marB="45733"/>
                </a:tc>
              </a:tr>
            </a:tbl>
          </a:graphicData>
        </a:graphic>
      </p:graphicFrame>
    </p:spTree>
  </p:cSld>
  <p:clrMapOvr>
    <a:masterClrMapping/>
  </p:clrMapOvr>
  <p:transition spd="slow" advClick="0" advTm="0">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15"/>
          <p:cNvSpPr txBox="1"/>
          <p:nvPr/>
        </p:nvSpPr>
        <p:spPr>
          <a:xfrm>
            <a:off x="1117416" y="1939795"/>
            <a:ext cx="1781270" cy="438582"/>
          </a:xfrm>
          <a:prstGeom prst="rect">
            <a:avLst/>
          </a:prstGeom>
          <a:noFill/>
        </p:spPr>
        <p:txBody>
          <a:bodyPr wrap="square" lIns="68580" tIns="34290" rIns="68580" bIns="34290" rtlCol="0">
            <a:spAutoFit/>
          </a:bodyPr>
          <a:lstStyle/>
          <a:p>
            <a:pPr algn="ctr" defTabSz="685800"/>
            <a:r>
              <a:rPr lang="en-US" altLang="zh-CN" sz="2400" dirty="0" smtClean="0">
                <a:solidFill>
                  <a:prstClr val="white"/>
                </a:solidFill>
                <a:latin typeface="Agency FB" panose="020B0503020202020204" pitchFamily="34" charset="0"/>
                <a:ea typeface="Adobe 宋体 Std L" pitchFamily="18" charset="-122"/>
              </a:rPr>
              <a:t>Contents Page</a:t>
            </a:r>
            <a:endParaRPr lang="zh-CN" altLang="en-US" sz="2400" dirty="0">
              <a:solidFill>
                <a:prstClr val="white"/>
              </a:solidFill>
              <a:latin typeface="Agency FB" panose="020B0503020202020204" pitchFamily="34" charset="0"/>
              <a:ea typeface="Adobe 宋体 Std L" pitchFamily="18" charset="-122"/>
            </a:endParaRPr>
          </a:p>
        </p:txBody>
      </p:sp>
      <p:sp>
        <p:nvSpPr>
          <p:cNvPr id="6" name="文本框 13"/>
          <p:cNvSpPr txBox="1"/>
          <p:nvPr/>
        </p:nvSpPr>
        <p:spPr>
          <a:xfrm>
            <a:off x="1117416" y="1275608"/>
            <a:ext cx="1781270" cy="654025"/>
          </a:xfrm>
          <a:prstGeom prst="rect">
            <a:avLst/>
          </a:prstGeom>
          <a:noFill/>
        </p:spPr>
        <p:txBody>
          <a:bodyPr wrap="square" lIns="68580" tIns="34290" rIns="68580" bIns="34290" rtlCol="0">
            <a:spAutoFit/>
          </a:bodyPr>
          <a:lstStyle/>
          <a:p>
            <a:pPr algn="ctr" defTabSz="685800"/>
            <a:r>
              <a:rPr lang="zh-CN" altLang="en-US" sz="3800" b="1" dirty="0" smtClean="0">
                <a:solidFill>
                  <a:prstClr val="white"/>
                </a:solidFill>
              </a:rPr>
              <a:t>目录页</a:t>
            </a:r>
            <a:endParaRPr lang="zh-CN" altLang="en-US" sz="3800" b="1" dirty="0">
              <a:solidFill>
                <a:prstClr val="white"/>
              </a:solidFill>
            </a:endParaRPr>
          </a:p>
        </p:txBody>
      </p:sp>
      <p:sp>
        <p:nvSpPr>
          <p:cNvPr id="14" name="TextBox 6"/>
          <p:cNvSpPr txBox="1"/>
          <p:nvPr/>
        </p:nvSpPr>
        <p:spPr>
          <a:xfrm>
            <a:off x="3779913" y="1707654"/>
            <a:ext cx="5040559" cy="553998"/>
          </a:xfrm>
          <a:prstGeom prst="rect">
            <a:avLst/>
          </a:prstGeom>
          <a:noFill/>
        </p:spPr>
        <p:txBody>
          <a:bodyPr vert="horz" wrap="square" lIns="0" tIns="0" rIns="0" bIns="0" rtlCol="0" anchor="ctr">
            <a:spAutoFit/>
          </a:bodyPr>
          <a:lstStyle/>
          <a:p>
            <a:pPr defTabSz="685800">
              <a:lnSpc>
                <a:spcPct val="150000"/>
              </a:lnSpc>
            </a:pPr>
            <a:r>
              <a:rPr lang="zh-CN" altLang="en-US" sz="2400" b="1" dirty="0">
                <a:solidFill>
                  <a:srgbClr val="0070C0"/>
                </a:solidFill>
                <a:latin typeface="微软雅黑" panose="020B0503020204020204" pitchFamily="34" charset="-122"/>
                <a:ea typeface="微软雅黑" panose="020B0503020204020204" pitchFamily="34" charset="-122"/>
              </a:rPr>
              <a:t>一</a:t>
            </a:r>
            <a:r>
              <a:rPr lang="zh-CN" altLang="en-US" sz="2400" b="1" dirty="0" smtClean="0">
                <a:solidFill>
                  <a:srgbClr val="0070C0"/>
                </a:solidFill>
                <a:latin typeface="微软雅黑" panose="020B0503020204020204" pitchFamily="34" charset="-122"/>
                <a:ea typeface="微软雅黑" panose="020B0503020204020204" pitchFamily="34" charset="-122"/>
              </a:rPr>
              <a:t>、上半年工作概述</a:t>
            </a: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8" name="TextBox 6"/>
          <p:cNvSpPr txBox="1"/>
          <p:nvPr/>
        </p:nvSpPr>
        <p:spPr>
          <a:xfrm>
            <a:off x="3779913" y="2358551"/>
            <a:ext cx="5040559" cy="553998"/>
          </a:xfrm>
          <a:prstGeom prst="rect">
            <a:avLst/>
          </a:prstGeom>
          <a:noFill/>
        </p:spPr>
        <p:txBody>
          <a:bodyPr vert="horz" wrap="square" lIns="0" tIns="0" rIns="0" bIns="0" rtlCol="0" anchor="ctr">
            <a:spAutoFit/>
          </a:bodyPr>
          <a:lstStyle/>
          <a:p>
            <a:pPr defTabSz="685800">
              <a:lnSpc>
                <a:spcPct val="150000"/>
              </a:lnSpc>
            </a:pPr>
            <a:r>
              <a:rPr lang="zh-CN" altLang="en-US" sz="2400" b="1" dirty="0">
                <a:solidFill>
                  <a:srgbClr val="0070C0"/>
                </a:solidFill>
                <a:latin typeface="微软雅黑" panose="020B0503020204020204" pitchFamily="34" charset="-122"/>
                <a:ea typeface="微软雅黑" panose="020B0503020204020204" pitchFamily="34" charset="-122"/>
              </a:rPr>
              <a:t>二</a:t>
            </a:r>
            <a:r>
              <a:rPr lang="zh-CN" altLang="en-US" sz="2400" b="1" dirty="0" smtClean="0">
                <a:solidFill>
                  <a:srgbClr val="0070C0"/>
                </a:solidFill>
                <a:latin typeface="微软雅黑" panose="020B0503020204020204" pitchFamily="34" charset="-122"/>
                <a:ea typeface="微软雅黑" panose="020B0503020204020204" pitchFamily="34" charset="-122"/>
              </a:rPr>
              <a:t>、</a:t>
            </a:r>
            <a:r>
              <a:rPr lang="zh-CN" altLang="en-US" sz="2400" b="1" dirty="0" smtClean="0">
                <a:solidFill>
                  <a:srgbClr val="0070C0"/>
                </a:solidFill>
                <a:latin typeface="微软雅黑" panose="020B0503020204020204" pitchFamily="34" charset="-122"/>
                <a:ea typeface="微软雅黑" panose="020B0503020204020204" pitchFamily="34" charset="-122"/>
                <a:sym typeface="Calibri" panose="020F0502020204030204" pitchFamily="34" charset="0"/>
              </a:rPr>
              <a:t>成功项目详细展示</a:t>
            </a:r>
            <a:endParaRPr lang="zh-CN" altLang="en-US" sz="2400" b="1" dirty="0">
              <a:solidFill>
                <a:srgbClr val="0070C0"/>
              </a:solidFill>
              <a:latin typeface="微软雅黑" panose="020B0503020204020204" pitchFamily="34" charset="-122"/>
              <a:ea typeface="微软雅黑" panose="020B0503020204020204" pitchFamily="34" charset="-122"/>
              <a:sym typeface="Calibri" panose="020F0502020204030204" pitchFamily="34" charset="0"/>
            </a:endParaRPr>
          </a:p>
        </p:txBody>
      </p:sp>
      <p:sp>
        <p:nvSpPr>
          <p:cNvPr id="9" name="TextBox 6"/>
          <p:cNvSpPr txBox="1"/>
          <p:nvPr/>
        </p:nvSpPr>
        <p:spPr>
          <a:xfrm>
            <a:off x="3779913" y="3051638"/>
            <a:ext cx="5040559" cy="488724"/>
          </a:xfrm>
          <a:prstGeom prst="rect">
            <a:avLst/>
          </a:prstGeom>
          <a:noFill/>
        </p:spPr>
        <p:txBody>
          <a:bodyPr vert="horz" wrap="square" lIns="0" tIns="0" rIns="0" bIns="0" rtlCol="0" anchor="ctr">
            <a:spAutoFit/>
          </a:bodyPr>
          <a:lstStyle/>
          <a:p>
            <a:pPr defTabSz="685800">
              <a:lnSpc>
                <a:spcPct val="150000"/>
              </a:lnSpc>
            </a:pPr>
            <a:r>
              <a:rPr lang="zh-CN" altLang="en-US" sz="2400" b="1" dirty="0">
                <a:solidFill>
                  <a:srgbClr val="0070C0"/>
                </a:solidFill>
                <a:latin typeface="微软雅黑" panose="020B0503020204020204" pitchFamily="34" charset="-122"/>
                <a:ea typeface="微软雅黑" panose="020B0503020204020204" pitchFamily="34" charset="-122"/>
              </a:rPr>
              <a:t>三</a:t>
            </a:r>
            <a:r>
              <a:rPr lang="zh-CN" altLang="en-US" sz="2400" b="1" dirty="0" smtClean="0">
                <a:solidFill>
                  <a:srgbClr val="0070C0"/>
                </a:solidFill>
                <a:latin typeface="微软雅黑" panose="020B0503020204020204" pitchFamily="34" charset="-122"/>
                <a:ea typeface="微软雅黑" panose="020B0503020204020204" pitchFamily="34" charset="-122"/>
              </a:rPr>
              <a:t>、经验总结与不足</a:t>
            </a: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3779912" y="3706573"/>
            <a:ext cx="5040559" cy="553998"/>
          </a:xfrm>
          <a:prstGeom prst="rect">
            <a:avLst/>
          </a:prstGeom>
          <a:noFill/>
        </p:spPr>
        <p:txBody>
          <a:bodyPr vert="horz" wrap="square" lIns="0" tIns="0" rIns="0" bIns="0" rtlCol="0" anchor="ctr">
            <a:spAutoFit/>
          </a:bodyPr>
          <a:lstStyle/>
          <a:p>
            <a:pPr defTabSz="685800">
              <a:lnSpc>
                <a:spcPct val="150000"/>
              </a:lnSpc>
            </a:pPr>
            <a:r>
              <a:rPr lang="zh-CN" altLang="en-US" sz="2400" b="1" dirty="0">
                <a:solidFill>
                  <a:srgbClr val="0070C0"/>
                </a:solidFill>
                <a:latin typeface="微软雅黑" panose="020B0503020204020204" pitchFamily="34" charset="-122"/>
                <a:ea typeface="微软雅黑" panose="020B0503020204020204" pitchFamily="34" charset="-122"/>
              </a:rPr>
              <a:t>四</a:t>
            </a:r>
            <a:r>
              <a:rPr lang="zh-CN" altLang="en-US" sz="2400" b="1" dirty="0" smtClean="0">
                <a:solidFill>
                  <a:srgbClr val="0070C0"/>
                </a:solidFill>
                <a:latin typeface="微软雅黑" panose="020B0503020204020204" pitchFamily="34" charset="-122"/>
                <a:ea typeface="微软雅黑" panose="020B0503020204020204" pitchFamily="34" charset="-122"/>
              </a:rPr>
              <a:t>、下半年工作规划</a:t>
            </a: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Tree>
  </p:cSld>
  <p:clrMapOvr>
    <a:masterClrMapping/>
  </p:clrMapOvr>
  <p:transition spd="slow">
    <p:wipe dir="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4</a:t>
            </a:r>
            <a:endParaRPr lang="zh-CN" altLang="en-US" sz="6000" b="1" dirty="0">
              <a:solidFill>
                <a:srgbClr val="002060"/>
              </a:solidFill>
            </a:endParaRPr>
          </a:p>
        </p:txBody>
      </p:sp>
      <p:sp>
        <p:nvSpPr>
          <p:cNvPr id="3" name="TextBox 2"/>
          <p:cNvSpPr txBox="1"/>
          <p:nvPr/>
        </p:nvSpPr>
        <p:spPr>
          <a:xfrm>
            <a:off x="1390649" y="118012"/>
            <a:ext cx="4765601" cy="572464"/>
          </a:xfrm>
          <a:prstGeom prst="rect">
            <a:avLst/>
          </a:prstGeom>
          <a:noFill/>
        </p:spPr>
        <p:txBody>
          <a:bodyPr wrap="square" rtlCol="0">
            <a:spAutoFit/>
          </a:bodyPr>
          <a:lstStyle/>
          <a:p>
            <a:pPr lvl="0">
              <a:lnSpc>
                <a:spcPct val="130000"/>
              </a:lnSpc>
            </a:pPr>
            <a:r>
              <a:rPr lang="en-US" altLang="zh-CN"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2021</a:t>
            </a:r>
            <a:r>
              <a:rPr lang="zh-CN" altLang="en-US"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年工作规划</a:t>
            </a:r>
            <a:r>
              <a:rPr lang="en-US" altLang="zh-CN"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a:t>
            </a:r>
            <a:r>
              <a:rPr lang="zh-CN" altLang="en-US" sz="2400"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订单</a:t>
            </a:r>
            <a:r>
              <a:rPr lang="zh-CN" altLang="en-US" sz="2400"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已立项项目规划</a:t>
            </a:r>
            <a:endParaRPr lang="zh-CN" altLang="en-US" sz="2400" b="1" dirty="0">
              <a:solidFill>
                <a:schemeClr val="accent1"/>
              </a:solidFill>
              <a:latin typeface="Arial" panose="020B0604020202020204" pitchFamily="34" charset="0"/>
              <a:ea typeface="微软雅黑" panose="020B0503020204020204" pitchFamily="34" charset="-122"/>
              <a:sym typeface="Calibri" panose="020F0502020204030204" pitchFamily="34" charset="0"/>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95595" y="1588462"/>
            <a:ext cx="7359285" cy="715581"/>
          </a:xfrm>
          <a:prstGeom prst="rect">
            <a:avLst/>
          </a:prstGeom>
          <a:noFill/>
        </p:spPr>
        <p:txBody>
          <a:bodyPr wrap="square" lIns="68580" tIns="34290" rIns="68580" bIns="34290" rtlCol="0">
            <a:spAutoFit/>
          </a:bodyPr>
          <a:lstStyle/>
          <a:p>
            <a:r>
              <a:rPr lang="zh-CN" altLang="en-US" sz="1400" kern="0" dirty="0" smtClean="0">
                <a:solidFill>
                  <a:sysClr val="windowText" lastClr="000000"/>
                </a:solidFill>
                <a:latin typeface="微软雅黑" panose="020B0503020204020204" pitchFamily="34" charset="-122"/>
                <a:ea typeface="微软雅黑" panose="020B0503020204020204" pitchFamily="34" charset="-122"/>
              </a:rPr>
              <a:t>在项目节点内</a:t>
            </a:r>
            <a:r>
              <a:rPr lang="zh-CN" altLang="zh-CN" sz="1400" kern="0" dirty="0" smtClean="0">
                <a:solidFill>
                  <a:sysClr val="windowText" lastClr="000000"/>
                </a:solidFill>
                <a:latin typeface="微软雅黑" panose="020B0503020204020204" pitchFamily="34" charset="-122"/>
                <a:ea typeface="微软雅黑" panose="020B0503020204020204" pitchFamily="34" charset="-122"/>
              </a:rPr>
              <a:t>，</a:t>
            </a:r>
            <a:r>
              <a:rPr lang="zh-CN" altLang="zh-CN" sz="1400" kern="0" dirty="0">
                <a:solidFill>
                  <a:sysClr val="windowText" lastClr="000000"/>
                </a:solidFill>
                <a:latin typeface="微软雅黑" panose="020B0503020204020204" pitchFamily="34" charset="-122"/>
                <a:ea typeface="微软雅黑" panose="020B0503020204020204" pitchFamily="34" charset="-122"/>
              </a:rPr>
              <a:t>完成阿巴嘎旗智慧风场</a:t>
            </a:r>
            <a:r>
              <a:rPr lang="zh-CN" altLang="zh-CN" sz="1400" kern="0" dirty="0" smtClean="0">
                <a:solidFill>
                  <a:sysClr val="windowText" lastClr="000000"/>
                </a:solidFill>
                <a:latin typeface="微软雅黑" panose="020B0503020204020204" pitchFamily="34" charset="-122"/>
                <a:ea typeface="微软雅黑" panose="020B0503020204020204" pitchFamily="34" charset="-122"/>
              </a:rPr>
              <a:t>项目</a:t>
            </a:r>
            <a:r>
              <a:rPr lang="zh-CN" altLang="en-US" sz="1400" kern="0" dirty="0" smtClean="0">
                <a:solidFill>
                  <a:sysClr val="windowText" lastClr="000000"/>
                </a:solidFill>
                <a:latin typeface="微软雅黑" panose="020B0503020204020204" pitchFamily="34" charset="-122"/>
                <a:ea typeface="微软雅黑" panose="020B0503020204020204" pitchFamily="34" charset="-122"/>
              </a:rPr>
              <a:t>数据采集、软件功能开发以及与相关第三方的数据接口对接，并结合真实数据进行整体数据联调及功能测试，最终完成项目的整体功能部署及交付。</a:t>
            </a:r>
            <a:endParaRPr lang="zh-CN" altLang="en-US" sz="1400" kern="0" dirty="0">
              <a:solidFill>
                <a:sysClr val="windowText" lastClr="000000"/>
              </a:solidFill>
              <a:latin typeface="微软雅黑" panose="020B0503020204020204" pitchFamily="34" charset="-122"/>
              <a:ea typeface="微软雅黑" panose="020B0503020204020204" pitchFamily="34" charset="-122"/>
            </a:endParaRPr>
          </a:p>
        </p:txBody>
      </p:sp>
      <p:grpSp>
        <p:nvGrpSpPr>
          <p:cNvPr id="9" name="组合 62"/>
          <p:cNvGrpSpPr/>
          <p:nvPr/>
        </p:nvGrpSpPr>
        <p:grpSpPr>
          <a:xfrm>
            <a:off x="729556" y="739130"/>
            <a:ext cx="2898196" cy="417206"/>
            <a:chOff x="557497" y="555526"/>
            <a:chExt cx="3146978" cy="556275"/>
          </a:xfrm>
        </p:grpSpPr>
        <p:sp>
          <p:nvSpPr>
            <p:cNvPr id="10" name="矩形 9"/>
            <p:cNvSpPr/>
            <p:nvPr/>
          </p:nvSpPr>
          <p:spPr>
            <a:xfrm>
              <a:off x="557497" y="555526"/>
              <a:ext cx="3146978" cy="43204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1" name="矩形 5"/>
            <p:cNvSpPr/>
            <p:nvPr/>
          </p:nvSpPr>
          <p:spPr>
            <a:xfrm>
              <a:off x="557497" y="987575"/>
              <a:ext cx="3136558" cy="124226"/>
            </a:xfrm>
            <a:custGeom>
              <a:avLst/>
              <a:gdLst/>
              <a:ahLst/>
              <a:cxnLst/>
              <a:rect l="l" t="t" r="r" b="b"/>
              <a:pathLst>
                <a:path w="1656184" h="144015">
                  <a:moveTo>
                    <a:pt x="744561" y="72008"/>
                  </a:moveTo>
                  <a:lnTo>
                    <a:pt x="911616" y="72008"/>
                  </a:lnTo>
                  <a:lnTo>
                    <a:pt x="828088" y="144015"/>
                  </a:lnTo>
                  <a:close/>
                  <a:moveTo>
                    <a:pt x="0" y="0"/>
                  </a:moveTo>
                  <a:lnTo>
                    <a:pt x="1656184" y="0"/>
                  </a:lnTo>
                  <a:lnTo>
                    <a:pt x="1656184" y="72008"/>
                  </a:lnTo>
                  <a:lnTo>
                    <a:pt x="911616" y="72008"/>
                  </a:lnTo>
                  <a:lnTo>
                    <a:pt x="911618" y="72006"/>
                  </a:lnTo>
                  <a:lnTo>
                    <a:pt x="744559" y="72006"/>
                  </a:lnTo>
                  <a:lnTo>
                    <a:pt x="744561" y="72008"/>
                  </a:lnTo>
                  <a:lnTo>
                    <a:pt x="0" y="72008"/>
                  </a:lnTo>
                  <a:close/>
                </a:path>
              </a:pathLst>
            </a:custGeom>
            <a:pattFill prst="wdUpDiag">
              <a:fgClr>
                <a:srgbClr val="0070C0"/>
              </a:fgClr>
              <a:bgClr>
                <a:srgbClr val="002060"/>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663940" y="615993"/>
              <a:ext cx="2861904" cy="362492"/>
            </a:xfrm>
            <a:prstGeom prst="rect">
              <a:avLst/>
            </a:prstGeom>
            <a:noFill/>
          </p:spPr>
          <p:txBody>
            <a:bodyPr wrap="none" rtlCol="0" anchor="ctr">
              <a:spAutoFit/>
            </a:bodyPr>
            <a:lstStyle/>
            <a:p>
              <a:pPr algn="ctr">
                <a:lnSpc>
                  <a:spcPts val="1350"/>
                </a:lnSpc>
              </a:pPr>
              <a:r>
                <a:rPr lang="en-US" altLang="zh-CN" b="1" dirty="0" smtClean="0">
                  <a:solidFill>
                    <a:schemeClr val="bg1"/>
                  </a:solidFill>
                  <a:latin typeface="微软雅黑" panose="020B0503020204020204" pitchFamily="34" charset="-122"/>
                  <a:ea typeface="微软雅黑" panose="020B0503020204020204" pitchFamily="34" charset="-122"/>
                </a:rPr>
                <a:t>1</a:t>
              </a:r>
              <a:r>
                <a:rPr lang="zh-CN" altLang="en-US" b="1" dirty="0" smtClean="0">
                  <a:solidFill>
                    <a:schemeClr val="bg1"/>
                  </a:solidFill>
                  <a:latin typeface="微软雅黑" panose="020B0503020204020204" pitchFamily="34" charset="-122"/>
                  <a:ea typeface="微软雅黑" panose="020B0503020204020204" pitchFamily="34" charset="-122"/>
                </a:rPr>
                <a:t>、阿巴</a:t>
              </a:r>
              <a:r>
                <a:rPr lang="zh-CN" altLang="en-US" b="1" dirty="0">
                  <a:solidFill>
                    <a:schemeClr val="bg1"/>
                  </a:solidFill>
                  <a:latin typeface="微软雅黑" panose="020B0503020204020204" pitchFamily="34" charset="-122"/>
                  <a:ea typeface="微软雅黑" panose="020B0503020204020204" pitchFamily="34" charset="-122"/>
                </a:rPr>
                <a:t>嘎</a:t>
              </a:r>
              <a:r>
                <a:rPr lang="zh-CN" altLang="en-US" b="1" dirty="0" smtClean="0">
                  <a:solidFill>
                    <a:schemeClr val="bg1"/>
                  </a:solidFill>
                  <a:latin typeface="微软雅黑" panose="020B0503020204020204" pitchFamily="34" charset="-122"/>
                  <a:ea typeface="微软雅黑" panose="020B0503020204020204" pitchFamily="34" charset="-122"/>
                </a:rPr>
                <a:t>旗智慧风电场</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13" name="TextBox 12"/>
          <p:cNvSpPr txBox="1"/>
          <p:nvPr/>
        </p:nvSpPr>
        <p:spPr>
          <a:xfrm>
            <a:off x="708423" y="2735511"/>
            <a:ext cx="7333628" cy="1754326"/>
          </a:xfrm>
          <a:prstGeom prst="rect">
            <a:avLst/>
          </a:prstGeom>
          <a:noFill/>
        </p:spPr>
        <p:txBody>
          <a:bodyPr wrap="square" rtlCol="0">
            <a:spAutoFit/>
          </a:bodyPr>
          <a:lstStyle/>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1</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1</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完成风机、辅控数据采集；                                                            </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2</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2</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完成辅助监控、能量管理功能开发。                                </a:t>
            </a:r>
            <a:endParaRPr lang="zh-CN" altLang="en-US"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完成预警、健康度、线缆测距功能开发。</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4</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4</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完成业务可视化功能开发。</a:t>
            </a:r>
            <a:endParaRPr lang="en-US" altLang="zh-CN" sz="1200" kern="0" dirty="0" smtClean="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5</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5</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月完成数字化运维、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APP</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功能开发。</a:t>
            </a:r>
            <a:endParaRPr lang="en-US" altLang="zh-CN" sz="1200" kern="0" dirty="0" smtClean="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6</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6</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月完成整体功能测试。</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155655" y="1241017"/>
            <a:ext cx="881973" cy="369332"/>
          </a:xfrm>
          <a:prstGeom prst="rect">
            <a:avLst/>
          </a:prstGeom>
          <a:noFill/>
        </p:spPr>
        <p:txBody>
          <a:bodyPr wrap="none" rtlCol="0">
            <a:spAutoFit/>
          </a:bodyPr>
          <a:lstStyle/>
          <a:p>
            <a:r>
              <a:rPr lang="zh-CN" altLang="en-US" b="1" dirty="0" smtClean="0">
                <a:solidFill>
                  <a:srgbClr val="0070C0"/>
                </a:solidFill>
              </a:rPr>
              <a:t>目的：</a:t>
            </a:r>
            <a:endParaRPr lang="zh-CN" altLang="en-US" b="1" dirty="0">
              <a:solidFill>
                <a:srgbClr val="0070C0"/>
              </a:solidFill>
            </a:endParaRPr>
          </a:p>
        </p:txBody>
      </p:sp>
      <p:sp>
        <p:nvSpPr>
          <p:cNvPr id="15" name="TextBox 14"/>
          <p:cNvSpPr txBox="1"/>
          <p:nvPr/>
        </p:nvSpPr>
        <p:spPr>
          <a:xfrm>
            <a:off x="202613" y="2427734"/>
            <a:ext cx="1082348" cy="307777"/>
          </a:xfrm>
          <a:prstGeom prst="rect">
            <a:avLst/>
          </a:prstGeom>
          <a:noFill/>
        </p:spPr>
        <p:txBody>
          <a:bodyPr wrap="none" rtlCol="0">
            <a:spAutoFit/>
          </a:bodyPr>
          <a:lstStyle/>
          <a:p>
            <a:r>
              <a:rPr lang="zh-CN" altLang="en-US" b="1" dirty="0" smtClean="0">
                <a:solidFill>
                  <a:srgbClr val="0070C0"/>
                </a:solidFill>
              </a:rPr>
              <a:t>项目计划：</a:t>
            </a:r>
            <a:endParaRPr lang="zh-CN" altLang="en-US" b="1" dirty="0">
              <a:solidFill>
                <a:srgbClr val="0070C0"/>
              </a:solidFill>
            </a:endParaRPr>
          </a:p>
        </p:txBody>
      </p:sp>
    </p:spTree>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anim calcmode="lin" valueType="num">
                                      <p:cBhvr>
                                        <p:cTn id="26" dur="1000" fill="hold"/>
                                        <p:tgtEl>
                                          <p:spTgt spid="13"/>
                                        </p:tgtEl>
                                        <p:attrNameLst>
                                          <p:attrName>ppt_x</p:attrName>
                                        </p:attrNameLst>
                                      </p:cBhvr>
                                      <p:tavLst>
                                        <p:tav tm="0">
                                          <p:val>
                                            <p:strVal val="#ppt_x"/>
                                          </p:val>
                                        </p:tav>
                                        <p:tav tm="100000">
                                          <p:val>
                                            <p:strVal val="#ppt_x"/>
                                          </p:val>
                                        </p:tav>
                                      </p:tavLst>
                                    </p:anim>
                                    <p:anim calcmode="lin" valueType="num">
                                      <p:cBhvr>
                                        <p:cTn id="27" dur="1000" fill="hold"/>
                                        <p:tgtEl>
                                          <p:spTgt spid="13"/>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1000"/>
                                        <p:tgtEl>
                                          <p:spTgt spid="15"/>
                                        </p:tgtEl>
                                      </p:cBhvr>
                                    </p:animEffect>
                                    <p:anim calcmode="lin" valueType="num">
                                      <p:cBhvr>
                                        <p:cTn id="31" dur="1000" fill="hold"/>
                                        <p:tgtEl>
                                          <p:spTgt spid="15"/>
                                        </p:tgtEl>
                                        <p:attrNameLst>
                                          <p:attrName>ppt_x</p:attrName>
                                        </p:attrNameLst>
                                      </p:cBhvr>
                                      <p:tavLst>
                                        <p:tav tm="0">
                                          <p:val>
                                            <p:strVal val="#ppt_x"/>
                                          </p:val>
                                        </p:tav>
                                        <p:tav tm="100000">
                                          <p:val>
                                            <p:strVal val="#ppt_x"/>
                                          </p:val>
                                        </p:tav>
                                      </p:tavLst>
                                    </p:anim>
                                    <p:anim calcmode="lin" valueType="num">
                                      <p:cBhvr>
                                        <p:cTn id="3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P spid="14" grpId="0"/>
      <p:bldP spid="15"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4</a:t>
            </a:r>
            <a:endParaRPr lang="zh-CN" altLang="en-US" sz="6000" b="1" dirty="0">
              <a:solidFill>
                <a:srgbClr val="002060"/>
              </a:solidFill>
            </a:endParaRPr>
          </a:p>
        </p:txBody>
      </p:sp>
      <p:sp>
        <p:nvSpPr>
          <p:cNvPr id="3" name="TextBox 2"/>
          <p:cNvSpPr txBox="1"/>
          <p:nvPr/>
        </p:nvSpPr>
        <p:spPr>
          <a:xfrm>
            <a:off x="1390649" y="118012"/>
            <a:ext cx="4765601" cy="572464"/>
          </a:xfrm>
          <a:prstGeom prst="rect">
            <a:avLst/>
          </a:prstGeom>
          <a:noFill/>
        </p:spPr>
        <p:txBody>
          <a:bodyPr wrap="square" rtlCol="0">
            <a:spAutoFit/>
          </a:bodyPr>
          <a:lstStyle/>
          <a:p>
            <a:pPr lvl="0">
              <a:lnSpc>
                <a:spcPct val="130000"/>
              </a:lnSpc>
            </a:pPr>
            <a:r>
              <a:rPr lang="zh-CN" altLang="en-US"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下半年工作规划</a:t>
            </a:r>
            <a:r>
              <a:rPr lang="en-US" altLang="zh-CN"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a:t>
            </a:r>
            <a:r>
              <a:rPr lang="zh-CN" altLang="en-US" sz="2400"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研发已立项项目规划</a:t>
            </a:r>
            <a:endParaRPr lang="zh-CN" altLang="en-US" sz="2400" b="1" dirty="0">
              <a:solidFill>
                <a:schemeClr val="accent1"/>
              </a:solidFill>
              <a:latin typeface="Arial" panose="020B0604020202020204" pitchFamily="34" charset="0"/>
              <a:ea typeface="微软雅黑" panose="020B0503020204020204" pitchFamily="34" charset="-122"/>
              <a:sym typeface="Calibri" panose="020F0502020204030204" pitchFamily="34" charset="0"/>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95595" y="1588462"/>
            <a:ext cx="7359285" cy="715581"/>
          </a:xfrm>
          <a:prstGeom prst="rect">
            <a:avLst/>
          </a:prstGeom>
          <a:noFill/>
        </p:spPr>
        <p:txBody>
          <a:bodyPr wrap="square" lIns="68580" tIns="34290" rIns="68580" bIns="34290" rtlCol="0">
            <a:spAutoFit/>
          </a:bodyPr>
          <a:lstStyle/>
          <a:p>
            <a:r>
              <a:rPr lang="zh-CN" altLang="zh-CN" sz="1400" kern="0" dirty="0" smtClean="0">
                <a:solidFill>
                  <a:sysClr val="windowText" lastClr="000000"/>
                </a:solidFill>
                <a:latin typeface="微软雅黑" panose="020B0503020204020204" pitchFamily="34" charset="-122"/>
                <a:ea typeface="微软雅黑" panose="020B0503020204020204" pitchFamily="34" charset="-122"/>
              </a:rPr>
              <a:t>在</a:t>
            </a:r>
            <a:r>
              <a:rPr lang="en-US" altLang="zh-CN" sz="1400" kern="0" dirty="0" smtClean="0">
                <a:solidFill>
                  <a:sysClr val="windowText" lastClr="000000"/>
                </a:solidFill>
                <a:latin typeface="微软雅黑" panose="020B0503020204020204" pitchFamily="34" charset="-122"/>
                <a:ea typeface="微软雅黑" panose="020B0503020204020204" pitchFamily="34" charset="-122"/>
              </a:rPr>
              <a:t>1.5</a:t>
            </a:r>
            <a:r>
              <a:rPr lang="zh-CN" altLang="zh-CN" sz="1400" kern="0" dirty="0" smtClean="0">
                <a:solidFill>
                  <a:sysClr val="windowText" lastClr="000000"/>
                </a:solidFill>
                <a:latin typeface="微软雅黑" panose="020B0503020204020204" pitchFamily="34" charset="-122"/>
                <a:ea typeface="微软雅黑" panose="020B0503020204020204" pitchFamily="34" charset="-122"/>
              </a:rPr>
              <a:t>版本</a:t>
            </a:r>
            <a:r>
              <a:rPr lang="zh-CN" altLang="zh-CN" sz="1400" kern="0" dirty="0">
                <a:solidFill>
                  <a:sysClr val="windowText" lastClr="000000"/>
                </a:solidFill>
                <a:latin typeface="微软雅黑" panose="020B0503020204020204" pitchFamily="34" charset="-122"/>
                <a:ea typeface="微软雅黑" panose="020B0503020204020204" pitchFamily="34" charset="-122"/>
              </a:rPr>
              <a:t>的基础上，进行优化设计，完善基本功能，优化用户体验，并进行系统安全性和可靠性改进，以达到增强产品竞争力的目的。开发完成后对标市场同类主要产品，达到行业前三的目标。</a:t>
            </a:r>
            <a:endParaRPr lang="zh-CN" altLang="en-US" sz="1400" kern="0" dirty="0">
              <a:solidFill>
                <a:sysClr val="windowText" lastClr="000000"/>
              </a:solidFill>
              <a:latin typeface="微软雅黑" panose="020B0503020204020204" pitchFamily="34" charset="-122"/>
              <a:ea typeface="微软雅黑" panose="020B0503020204020204" pitchFamily="34" charset="-122"/>
            </a:endParaRPr>
          </a:p>
        </p:txBody>
      </p:sp>
      <p:grpSp>
        <p:nvGrpSpPr>
          <p:cNvPr id="9" name="组合 62"/>
          <p:cNvGrpSpPr/>
          <p:nvPr/>
        </p:nvGrpSpPr>
        <p:grpSpPr>
          <a:xfrm>
            <a:off x="729556" y="739130"/>
            <a:ext cx="2898196" cy="417206"/>
            <a:chOff x="557497" y="555526"/>
            <a:chExt cx="3146978" cy="556275"/>
          </a:xfrm>
        </p:grpSpPr>
        <p:sp>
          <p:nvSpPr>
            <p:cNvPr id="10" name="矩形 9"/>
            <p:cNvSpPr/>
            <p:nvPr/>
          </p:nvSpPr>
          <p:spPr>
            <a:xfrm>
              <a:off x="557497" y="555526"/>
              <a:ext cx="3146978" cy="43204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1" name="矩形 5"/>
            <p:cNvSpPr/>
            <p:nvPr/>
          </p:nvSpPr>
          <p:spPr>
            <a:xfrm>
              <a:off x="557497" y="987575"/>
              <a:ext cx="3136558" cy="124226"/>
            </a:xfrm>
            <a:custGeom>
              <a:avLst/>
              <a:gdLst/>
              <a:ahLst/>
              <a:cxnLst/>
              <a:rect l="l" t="t" r="r" b="b"/>
              <a:pathLst>
                <a:path w="1656184" h="144015">
                  <a:moveTo>
                    <a:pt x="744561" y="72008"/>
                  </a:moveTo>
                  <a:lnTo>
                    <a:pt x="911616" y="72008"/>
                  </a:lnTo>
                  <a:lnTo>
                    <a:pt x="828088" y="144015"/>
                  </a:lnTo>
                  <a:close/>
                  <a:moveTo>
                    <a:pt x="0" y="0"/>
                  </a:moveTo>
                  <a:lnTo>
                    <a:pt x="1656184" y="0"/>
                  </a:lnTo>
                  <a:lnTo>
                    <a:pt x="1656184" y="72008"/>
                  </a:lnTo>
                  <a:lnTo>
                    <a:pt x="911616" y="72008"/>
                  </a:lnTo>
                  <a:lnTo>
                    <a:pt x="911618" y="72006"/>
                  </a:lnTo>
                  <a:lnTo>
                    <a:pt x="744559" y="72006"/>
                  </a:lnTo>
                  <a:lnTo>
                    <a:pt x="744561" y="72008"/>
                  </a:lnTo>
                  <a:lnTo>
                    <a:pt x="0" y="72008"/>
                  </a:lnTo>
                  <a:close/>
                </a:path>
              </a:pathLst>
            </a:custGeom>
            <a:pattFill prst="wdUpDiag">
              <a:fgClr>
                <a:srgbClr val="0070C0"/>
              </a:fgClr>
              <a:bgClr>
                <a:srgbClr val="002060"/>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1491289" y="615993"/>
              <a:ext cx="1488567" cy="362492"/>
            </a:xfrm>
            <a:prstGeom prst="rect">
              <a:avLst/>
            </a:prstGeom>
            <a:noFill/>
          </p:spPr>
          <p:txBody>
            <a:bodyPr wrap="none" rtlCol="0" anchor="ctr">
              <a:spAutoFit/>
            </a:bodyPr>
            <a:lstStyle/>
            <a:p>
              <a:pPr algn="ctr">
                <a:lnSpc>
                  <a:spcPts val="1350"/>
                </a:lnSpc>
              </a:pPr>
              <a:r>
                <a:rPr lang="en-US" altLang="zh-CN" b="1" dirty="0" smtClean="0">
                  <a:solidFill>
                    <a:schemeClr val="bg1"/>
                  </a:solidFill>
                  <a:latin typeface="微软雅黑" panose="020B0503020204020204" pitchFamily="34" charset="-122"/>
                  <a:ea typeface="微软雅黑" panose="020B0503020204020204" pitchFamily="34" charset="-122"/>
                </a:rPr>
                <a:t>3</a:t>
              </a:r>
              <a:r>
                <a:rPr lang="zh-CN" altLang="en-US" b="1" dirty="0" smtClean="0">
                  <a:solidFill>
                    <a:schemeClr val="bg1"/>
                  </a:solidFill>
                  <a:latin typeface="微软雅黑" panose="020B0503020204020204" pitchFamily="34" charset="-122"/>
                  <a:ea typeface="微软雅黑" panose="020B0503020204020204" pitchFamily="34" charset="-122"/>
                </a:rPr>
                <a:t>、中控</a:t>
              </a:r>
              <a:r>
                <a:rPr lang="en-US" altLang="zh-CN" b="1" dirty="0" smtClean="0">
                  <a:solidFill>
                    <a:schemeClr val="bg1"/>
                  </a:solidFill>
                  <a:latin typeface="微软雅黑" panose="020B0503020204020204" pitchFamily="34" charset="-122"/>
                  <a:ea typeface="微软雅黑" panose="020B0503020204020204" pitchFamily="34" charset="-122"/>
                </a:rPr>
                <a:t>1.7</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13" name="TextBox 12"/>
          <p:cNvSpPr txBox="1"/>
          <p:nvPr/>
        </p:nvSpPr>
        <p:spPr>
          <a:xfrm>
            <a:off x="708423" y="2735511"/>
            <a:ext cx="7333628" cy="1477328"/>
          </a:xfrm>
          <a:prstGeom prst="rect">
            <a:avLst/>
          </a:prstGeom>
          <a:noFill/>
        </p:spPr>
        <p:txBody>
          <a:bodyPr wrap="square" rtlCol="0">
            <a:spAutoFit/>
          </a:bodyPr>
          <a:lstStyle/>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1</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1</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月完成</a:t>
            </a:r>
            <a:r>
              <a:rPr lang="zh-CN" altLang="zh-CN" sz="1200" kern="0" dirty="0">
                <a:solidFill>
                  <a:sysClr val="windowText" lastClr="000000"/>
                </a:solidFill>
                <a:latin typeface="微软雅黑" panose="020B0503020204020204" pitchFamily="34" charset="-122"/>
                <a:ea typeface="微软雅黑" panose="020B0503020204020204" pitchFamily="34" charset="-122"/>
              </a:rPr>
              <a:t>风机平铺后台功能开发，完成列表，集电线路界面，完成详情界面及后台开发</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2</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2</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月完成</a:t>
            </a:r>
            <a:r>
              <a:rPr lang="zh-CN" altLang="zh-CN" sz="1200" kern="0" dirty="0">
                <a:solidFill>
                  <a:sysClr val="windowText" lastClr="000000"/>
                </a:solidFill>
                <a:latin typeface="微软雅黑" panose="020B0503020204020204" pitchFamily="34" charset="-122"/>
                <a:ea typeface="微软雅黑" panose="020B0503020204020204" pitchFamily="34" charset="-122"/>
              </a:rPr>
              <a:t>用户权限管理功能开发；完成扩展功能开发</a:t>
            </a:r>
            <a:r>
              <a:rPr lang="en-US" altLang="zh-CN" sz="1200" kern="0" dirty="0">
                <a:solidFill>
                  <a:sysClr val="windowText" lastClr="000000"/>
                </a:solidFill>
                <a:latin typeface="微软雅黑" panose="020B0503020204020204" pitchFamily="34" charset="-122"/>
                <a:ea typeface="微软雅黑" panose="020B0503020204020204" pitchFamily="34" charset="-122"/>
              </a:rPr>
              <a:t>;</a:t>
            </a:r>
            <a:r>
              <a:rPr lang="zh-CN" altLang="zh-CN" sz="1200" kern="0" dirty="0">
                <a:solidFill>
                  <a:sysClr val="windowText" lastClr="000000"/>
                </a:solidFill>
                <a:latin typeface="微软雅黑" panose="020B0503020204020204" pitchFamily="34" charset="-122"/>
                <a:ea typeface="微软雅黑" panose="020B0503020204020204" pitchFamily="34" charset="-122"/>
              </a:rPr>
              <a:t>完成曲线分析功能开发；完成箱变界面及后台开发</a:t>
            </a:r>
            <a:r>
              <a:rPr lang="en-US" altLang="zh-CN" sz="1200" kern="0" dirty="0">
                <a:solidFill>
                  <a:sysClr val="windowText" lastClr="000000"/>
                </a:solidFill>
                <a:latin typeface="微软雅黑" panose="020B0503020204020204" pitchFamily="34" charset="-122"/>
                <a:ea typeface="微软雅黑" panose="020B0503020204020204" pitchFamily="34" charset="-122"/>
              </a:rPr>
              <a:t>;</a:t>
            </a:r>
            <a:r>
              <a:rPr lang="zh-CN" altLang="zh-CN" sz="1200" kern="0" dirty="0">
                <a:solidFill>
                  <a:sysClr val="windowText" lastClr="000000"/>
                </a:solidFill>
                <a:latin typeface="微软雅黑" panose="020B0503020204020204" pitchFamily="34" charset="-122"/>
                <a:ea typeface="微软雅黑" panose="020B0503020204020204" pitchFamily="34" charset="-122"/>
              </a:rPr>
              <a:t>完成预警功能开发</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endParaRPr lang="zh-CN" altLang="en-US"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月完成</a:t>
            </a:r>
            <a:r>
              <a:rPr lang="zh-CN" altLang="zh-CN" sz="1200" kern="0" dirty="0">
                <a:solidFill>
                  <a:sysClr val="windowText" lastClr="000000"/>
                </a:solidFill>
                <a:latin typeface="微软雅黑" panose="020B0503020204020204" pitchFamily="34" charset="-122"/>
                <a:ea typeface="微软雅黑" panose="020B0503020204020204" pitchFamily="34" charset="-122"/>
              </a:rPr>
              <a:t>测试软件代码稳定性和有效性，对系统进行项目现场测试；准备验收材料，进行项目结项</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155655" y="1241017"/>
            <a:ext cx="881973" cy="369332"/>
          </a:xfrm>
          <a:prstGeom prst="rect">
            <a:avLst/>
          </a:prstGeom>
          <a:noFill/>
        </p:spPr>
        <p:txBody>
          <a:bodyPr wrap="none" rtlCol="0">
            <a:spAutoFit/>
          </a:bodyPr>
          <a:lstStyle/>
          <a:p>
            <a:r>
              <a:rPr lang="zh-CN" altLang="en-US" b="1" dirty="0" smtClean="0">
                <a:solidFill>
                  <a:srgbClr val="0070C0"/>
                </a:solidFill>
              </a:rPr>
              <a:t>目的：</a:t>
            </a:r>
            <a:endParaRPr lang="zh-CN" altLang="en-US" b="1" dirty="0">
              <a:solidFill>
                <a:srgbClr val="0070C0"/>
              </a:solidFill>
            </a:endParaRPr>
          </a:p>
        </p:txBody>
      </p:sp>
      <p:sp>
        <p:nvSpPr>
          <p:cNvPr id="15" name="TextBox 14"/>
          <p:cNvSpPr txBox="1"/>
          <p:nvPr/>
        </p:nvSpPr>
        <p:spPr>
          <a:xfrm>
            <a:off x="202613" y="2427734"/>
            <a:ext cx="1082348" cy="307777"/>
          </a:xfrm>
          <a:prstGeom prst="rect">
            <a:avLst/>
          </a:prstGeom>
          <a:noFill/>
        </p:spPr>
        <p:txBody>
          <a:bodyPr wrap="none" rtlCol="0">
            <a:spAutoFit/>
          </a:bodyPr>
          <a:lstStyle/>
          <a:p>
            <a:r>
              <a:rPr lang="zh-CN" altLang="en-US" b="1" dirty="0" smtClean="0">
                <a:solidFill>
                  <a:srgbClr val="0070C0"/>
                </a:solidFill>
              </a:rPr>
              <a:t>项目计划：</a:t>
            </a:r>
            <a:endParaRPr lang="zh-CN" altLang="en-US" b="1" dirty="0">
              <a:solidFill>
                <a:srgbClr val="0070C0"/>
              </a:solidFill>
            </a:endParaRPr>
          </a:p>
        </p:txBody>
      </p:sp>
    </p:spTree>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anim calcmode="lin" valueType="num">
                                      <p:cBhvr>
                                        <p:cTn id="26" dur="1000" fill="hold"/>
                                        <p:tgtEl>
                                          <p:spTgt spid="13"/>
                                        </p:tgtEl>
                                        <p:attrNameLst>
                                          <p:attrName>ppt_x</p:attrName>
                                        </p:attrNameLst>
                                      </p:cBhvr>
                                      <p:tavLst>
                                        <p:tav tm="0">
                                          <p:val>
                                            <p:strVal val="#ppt_x"/>
                                          </p:val>
                                        </p:tav>
                                        <p:tav tm="100000">
                                          <p:val>
                                            <p:strVal val="#ppt_x"/>
                                          </p:val>
                                        </p:tav>
                                      </p:tavLst>
                                    </p:anim>
                                    <p:anim calcmode="lin" valueType="num">
                                      <p:cBhvr>
                                        <p:cTn id="27" dur="1000" fill="hold"/>
                                        <p:tgtEl>
                                          <p:spTgt spid="13"/>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1000"/>
                                        <p:tgtEl>
                                          <p:spTgt spid="15"/>
                                        </p:tgtEl>
                                      </p:cBhvr>
                                    </p:animEffect>
                                    <p:anim calcmode="lin" valueType="num">
                                      <p:cBhvr>
                                        <p:cTn id="31" dur="1000" fill="hold"/>
                                        <p:tgtEl>
                                          <p:spTgt spid="15"/>
                                        </p:tgtEl>
                                        <p:attrNameLst>
                                          <p:attrName>ppt_x</p:attrName>
                                        </p:attrNameLst>
                                      </p:cBhvr>
                                      <p:tavLst>
                                        <p:tav tm="0">
                                          <p:val>
                                            <p:strVal val="#ppt_x"/>
                                          </p:val>
                                        </p:tav>
                                        <p:tav tm="100000">
                                          <p:val>
                                            <p:strVal val="#ppt_x"/>
                                          </p:val>
                                        </p:tav>
                                      </p:tavLst>
                                    </p:anim>
                                    <p:anim calcmode="lin" valueType="num">
                                      <p:cBhvr>
                                        <p:cTn id="3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P spid="14" grpId="0"/>
      <p:bldP spid="1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4</a:t>
            </a:r>
            <a:endParaRPr lang="zh-CN" altLang="en-US" sz="6000" b="1" dirty="0">
              <a:solidFill>
                <a:srgbClr val="002060"/>
              </a:solidFill>
            </a:endParaRPr>
          </a:p>
        </p:txBody>
      </p:sp>
      <p:sp>
        <p:nvSpPr>
          <p:cNvPr id="3" name="TextBox 2"/>
          <p:cNvSpPr txBox="1"/>
          <p:nvPr/>
        </p:nvSpPr>
        <p:spPr>
          <a:xfrm>
            <a:off x="1390649" y="118012"/>
            <a:ext cx="4765601" cy="572464"/>
          </a:xfrm>
          <a:prstGeom prst="rect">
            <a:avLst/>
          </a:prstGeom>
          <a:noFill/>
        </p:spPr>
        <p:txBody>
          <a:bodyPr wrap="square" rtlCol="0">
            <a:spAutoFit/>
          </a:bodyPr>
          <a:lstStyle/>
          <a:p>
            <a:pPr lvl="0">
              <a:lnSpc>
                <a:spcPct val="130000"/>
              </a:lnSpc>
            </a:pPr>
            <a:r>
              <a:rPr lang="zh-CN" altLang="en-US"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下半年工作规划</a:t>
            </a:r>
            <a:r>
              <a:rPr lang="en-US" altLang="zh-CN"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a:t>
            </a:r>
            <a:r>
              <a:rPr lang="zh-CN" altLang="en-US" sz="2400"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产品已立项项目规划</a:t>
            </a:r>
            <a:endParaRPr lang="zh-CN" altLang="en-US" sz="2400" b="1" dirty="0">
              <a:solidFill>
                <a:schemeClr val="accent1"/>
              </a:solidFill>
              <a:latin typeface="Arial" panose="020B0604020202020204" pitchFamily="34" charset="0"/>
              <a:ea typeface="微软雅黑" panose="020B0503020204020204" pitchFamily="34" charset="-122"/>
              <a:sym typeface="Calibri" panose="020F0502020204030204" pitchFamily="34" charset="0"/>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95595" y="1549091"/>
            <a:ext cx="7359285" cy="677493"/>
          </a:xfrm>
          <a:prstGeom prst="rect">
            <a:avLst/>
          </a:prstGeom>
          <a:noFill/>
        </p:spPr>
        <p:txBody>
          <a:bodyPr wrap="square" lIns="68580" tIns="34290" rIns="68580" bIns="34290" rtlCol="0">
            <a:spAutoFit/>
          </a:bodyPr>
          <a:lstStyle/>
          <a:p>
            <a:pPr indent="342900">
              <a:lnSpc>
                <a:spcPct val="150000"/>
              </a:lnSpc>
              <a:defRPr/>
            </a:pPr>
            <a:r>
              <a:rPr lang="zh-CN" altLang="en-US" sz="1400" kern="0" dirty="0" smtClean="0">
                <a:solidFill>
                  <a:sysClr val="windowText" lastClr="000000"/>
                </a:solidFill>
                <a:latin typeface="微软雅黑" panose="020B0503020204020204" pitchFamily="34" charset="-122"/>
                <a:ea typeface="微软雅黑" panose="020B0503020204020204" pitchFamily="34" charset="-122"/>
              </a:rPr>
              <a:t>结合</a:t>
            </a:r>
            <a:r>
              <a:rPr lang="zh-CN" altLang="en-US" sz="1400" kern="0" dirty="0">
                <a:solidFill>
                  <a:sysClr val="windowText" lastClr="000000"/>
                </a:solidFill>
                <a:latin typeface="微软雅黑" panose="020B0503020204020204" pitchFamily="34" charset="-122"/>
                <a:ea typeface="微软雅黑" panose="020B0503020204020204" pitchFamily="34" charset="-122"/>
              </a:rPr>
              <a:t>智能穿戴终端，开发一套单兵辅助系统，实现风电运维人员智能化管理，保障人员安全，辅助人员提高运维作业效率，提升处理故障的能力。</a:t>
            </a:r>
            <a:endParaRPr lang="zh-CN" altLang="en-US" sz="1400" kern="0" dirty="0">
              <a:solidFill>
                <a:sysClr val="windowText" lastClr="000000"/>
              </a:solidFill>
              <a:latin typeface="微软雅黑" panose="020B0503020204020204" pitchFamily="34" charset="-122"/>
              <a:ea typeface="微软雅黑" panose="020B0503020204020204" pitchFamily="34" charset="-122"/>
            </a:endParaRPr>
          </a:p>
        </p:txBody>
      </p:sp>
      <p:grpSp>
        <p:nvGrpSpPr>
          <p:cNvPr id="9" name="组合 62"/>
          <p:cNvGrpSpPr/>
          <p:nvPr/>
        </p:nvGrpSpPr>
        <p:grpSpPr>
          <a:xfrm>
            <a:off x="729556" y="739130"/>
            <a:ext cx="2898196" cy="417206"/>
            <a:chOff x="557497" y="555526"/>
            <a:chExt cx="3146978" cy="556275"/>
          </a:xfrm>
        </p:grpSpPr>
        <p:sp>
          <p:nvSpPr>
            <p:cNvPr id="10" name="矩形 9"/>
            <p:cNvSpPr/>
            <p:nvPr/>
          </p:nvSpPr>
          <p:spPr>
            <a:xfrm>
              <a:off x="557497" y="555526"/>
              <a:ext cx="3146978" cy="43204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1" name="矩形 5"/>
            <p:cNvSpPr/>
            <p:nvPr/>
          </p:nvSpPr>
          <p:spPr>
            <a:xfrm>
              <a:off x="557497" y="987575"/>
              <a:ext cx="3136558" cy="124226"/>
            </a:xfrm>
            <a:custGeom>
              <a:avLst/>
              <a:gdLst/>
              <a:ahLst/>
              <a:cxnLst/>
              <a:rect l="l" t="t" r="r" b="b"/>
              <a:pathLst>
                <a:path w="1656184" h="144015">
                  <a:moveTo>
                    <a:pt x="744561" y="72008"/>
                  </a:moveTo>
                  <a:lnTo>
                    <a:pt x="911616" y="72008"/>
                  </a:lnTo>
                  <a:lnTo>
                    <a:pt x="828088" y="144015"/>
                  </a:lnTo>
                  <a:close/>
                  <a:moveTo>
                    <a:pt x="0" y="0"/>
                  </a:moveTo>
                  <a:lnTo>
                    <a:pt x="1656184" y="0"/>
                  </a:lnTo>
                  <a:lnTo>
                    <a:pt x="1656184" y="72008"/>
                  </a:lnTo>
                  <a:lnTo>
                    <a:pt x="911616" y="72008"/>
                  </a:lnTo>
                  <a:lnTo>
                    <a:pt x="911618" y="72006"/>
                  </a:lnTo>
                  <a:lnTo>
                    <a:pt x="744559" y="72006"/>
                  </a:lnTo>
                  <a:lnTo>
                    <a:pt x="744561" y="72008"/>
                  </a:lnTo>
                  <a:lnTo>
                    <a:pt x="0" y="72008"/>
                  </a:lnTo>
                  <a:close/>
                </a:path>
              </a:pathLst>
            </a:custGeom>
            <a:pattFill prst="wdUpDiag">
              <a:fgClr>
                <a:srgbClr val="0070C0"/>
              </a:fgClr>
              <a:bgClr>
                <a:srgbClr val="002060"/>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1180592" y="615993"/>
              <a:ext cx="2109963" cy="362492"/>
            </a:xfrm>
            <a:prstGeom prst="rect">
              <a:avLst/>
            </a:prstGeom>
            <a:noFill/>
          </p:spPr>
          <p:txBody>
            <a:bodyPr wrap="none" rtlCol="0" anchor="ctr">
              <a:spAutoFit/>
            </a:bodyPr>
            <a:lstStyle/>
            <a:p>
              <a:pPr algn="ctr">
                <a:lnSpc>
                  <a:spcPts val="1350"/>
                </a:lnSpc>
              </a:pPr>
              <a:r>
                <a:rPr lang="en-US" altLang="zh-CN" b="1" dirty="0" smtClean="0">
                  <a:solidFill>
                    <a:schemeClr val="bg1"/>
                  </a:solidFill>
                  <a:latin typeface="微软雅黑" panose="020B0503020204020204" pitchFamily="34" charset="-122"/>
                  <a:ea typeface="微软雅黑" panose="020B0503020204020204" pitchFamily="34" charset="-122"/>
                </a:rPr>
                <a:t>4</a:t>
              </a:r>
              <a:r>
                <a:rPr lang="zh-CN" altLang="en-US" b="1" dirty="0" smtClean="0">
                  <a:solidFill>
                    <a:schemeClr val="bg1"/>
                  </a:solidFill>
                  <a:latin typeface="微软雅黑" panose="020B0503020204020204" pitchFamily="34" charset="-122"/>
                  <a:ea typeface="微软雅黑" panose="020B0503020204020204" pitchFamily="34" charset="-122"/>
                </a:rPr>
                <a:t>、单兵辅助系统</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13" name="TextBox 12"/>
          <p:cNvSpPr txBox="1"/>
          <p:nvPr/>
        </p:nvSpPr>
        <p:spPr>
          <a:xfrm>
            <a:off x="708423" y="2591495"/>
            <a:ext cx="7333628" cy="1200329"/>
          </a:xfrm>
          <a:prstGeom prst="rect">
            <a:avLst/>
          </a:prstGeom>
          <a:noFill/>
        </p:spPr>
        <p:txBody>
          <a:bodyPr wrap="square" rtlCol="0">
            <a:spAutoFit/>
          </a:bodyPr>
          <a:lstStyle/>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1</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7</a:t>
            </a:r>
            <a:r>
              <a:rPr lang="zh-CN" altLang="en-US" sz="1200" dirty="0" smtClean="0">
                <a:latin typeface="微软雅黑" panose="020B0503020204020204" pitchFamily="34" charset="-122"/>
                <a:ea typeface="微软雅黑" panose="020B0503020204020204" pitchFamily="34" charset="-122"/>
              </a:rPr>
              <a:t>月完成</a:t>
            </a:r>
            <a:r>
              <a:rPr lang="en-US" altLang="zh-CN" sz="1200" dirty="0" smtClean="0">
                <a:latin typeface="微软雅黑" panose="020B0503020204020204" pitchFamily="34" charset="-122"/>
                <a:ea typeface="微软雅黑" panose="020B0503020204020204" pitchFamily="34" charset="-122"/>
              </a:rPr>
              <a:t>VR</a:t>
            </a:r>
            <a:r>
              <a:rPr lang="zh-CN" altLang="en-US" sz="1200" dirty="0" smtClean="0">
                <a:latin typeface="微软雅黑" panose="020B0503020204020204" pitchFamily="34" charset="-122"/>
                <a:ea typeface="微软雅黑" panose="020B0503020204020204" pitchFamily="34" charset="-122"/>
              </a:rPr>
              <a:t>培训平台在徐闻区域部署，进入试运行，完成使用报告</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a:t>
            </a:r>
            <a:endParaRPr lang="en-US" altLang="zh-CN" sz="1200" kern="0" dirty="0" smtClean="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7</a:t>
            </a:r>
            <a:r>
              <a:rPr lang="zh-CN" altLang="en-US" sz="1200" dirty="0">
                <a:latin typeface="微软雅黑" panose="020B0503020204020204" pitchFamily="34" charset="-122"/>
                <a:ea typeface="微软雅黑" panose="020B0503020204020204" pitchFamily="34" charset="-122"/>
              </a:rPr>
              <a:t>月</a:t>
            </a:r>
            <a:r>
              <a:rPr lang="zh-CN" altLang="en-US" sz="1200" dirty="0" smtClean="0">
                <a:latin typeface="微软雅黑" panose="020B0503020204020204" pitchFamily="34" charset="-122"/>
                <a:ea typeface="微软雅黑" panose="020B0503020204020204" pitchFamily="34" charset="-122"/>
              </a:rPr>
              <a:t>完成远程专家指导功能试用，完成使用报告；</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7</a:t>
            </a:r>
            <a:r>
              <a:rPr lang="zh-CN" altLang="en-US" sz="1200" dirty="0">
                <a:latin typeface="微软雅黑" panose="020B0503020204020204" pitchFamily="34" charset="-122"/>
                <a:ea typeface="微软雅黑" panose="020B0503020204020204" pitchFamily="34" charset="-122"/>
              </a:rPr>
              <a:t>月完成</a:t>
            </a:r>
            <a:r>
              <a:rPr lang="zh-CN" altLang="en-US" sz="1200" dirty="0" smtClean="0">
                <a:latin typeface="微软雅黑" panose="020B0503020204020204" pitchFamily="34" charset="-122"/>
                <a:ea typeface="微软雅黑" panose="020B0503020204020204" pitchFamily="34" charset="-122"/>
              </a:rPr>
              <a:t>系统功能测试</a:t>
            </a:r>
            <a:r>
              <a:rPr lang="zh-CN" altLang="en-US" sz="1200" dirty="0">
                <a:latin typeface="微软雅黑" panose="020B0503020204020204" pitchFamily="34" charset="-122"/>
                <a:ea typeface="微软雅黑" panose="020B0503020204020204" pitchFamily="34" charset="-122"/>
              </a:rPr>
              <a:t>及缺陷</a:t>
            </a:r>
            <a:r>
              <a:rPr lang="zh-CN" altLang="en-US" sz="1200" dirty="0" smtClean="0">
                <a:latin typeface="微软雅黑" panose="020B0503020204020204" pitchFamily="34" charset="-122"/>
                <a:ea typeface="微软雅黑" panose="020B0503020204020204" pitchFamily="34" charset="-122"/>
              </a:rPr>
              <a:t>修复，完成测试报告</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4</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8</a:t>
            </a:r>
            <a:r>
              <a:rPr lang="zh-CN" altLang="en-US" sz="1200" dirty="0">
                <a:latin typeface="微软雅黑" panose="020B0503020204020204" pitchFamily="34" charset="-122"/>
                <a:ea typeface="微软雅黑" panose="020B0503020204020204" pitchFamily="34" charset="-122"/>
              </a:rPr>
              <a:t>月完成项目结</a:t>
            </a:r>
            <a:r>
              <a:rPr lang="zh-CN" altLang="en-US" sz="1200" dirty="0" smtClean="0">
                <a:latin typeface="微软雅黑" panose="020B0503020204020204" pitchFamily="34" charset="-122"/>
                <a:ea typeface="微软雅黑" panose="020B0503020204020204" pitchFamily="34" charset="-122"/>
              </a:rPr>
              <a:t>项</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a:t>
            </a:r>
            <a:endParaRPr lang="zh-CN" altLang="en-US" sz="1200" kern="0" dirty="0">
              <a:solidFill>
                <a:sysClr val="windowText" lastClr="000000"/>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155655" y="1241017"/>
            <a:ext cx="881973" cy="369332"/>
          </a:xfrm>
          <a:prstGeom prst="rect">
            <a:avLst/>
          </a:prstGeom>
          <a:noFill/>
        </p:spPr>
        <p:txBody>
          <a:bodyPr wrap="none" rtlCol="0">
            <a:spAutoFit/>
          </a:bodyPr>
          <a:lstStyle/>
          <a:p>
            <a:r>
              <a:rPr lang="zh-CN" altLang="en-US" b="1" dirty="0" smtClean="0">
                <a:solidFill>
                  <a:srgbClr val="0070C0"/>
                </a:solidFill>
              </a:rPr>
              <a:t>目的：</a:t>
            </a:r>
            <a:endParaRPr lang="zh-CN" altLang="en-US" b="1" dirty="0">
              <a:solidFill>
                <a:srgbClr val="0070C0"/>
              </a:solidFill>
            </a:endParaRPr>
          </a:p>
        </p:txBody>
      </p:sp>
      <p:sp>
        <p:nvSpPr>
          <p:cNvPr id="15" name="TextBox 14"/>
          <p:cNvSpPr txBox="1"/>
          <p:nvPr/>
        </p:nvSpPr>
        <p:spPr>
          <a:xfrm>
            <a:off x="202613" y="2283718"/>
            <a:ext cx="1082348" cy="307777"/>
          </a:xfrm>
          <a:prstGeom prst="rect">
            <a:avLst/>
          </a:prstGeom>
          <a:noFill/>
        </p:spPr>
        <p:txBody>
          <a:bodyPr wrap="none" rtlCol="0">
            <a:spAutoFit/>
          </a:bodyPr>
          <a:lstStyle/>
          <a:p>
            <a:r>
              <a:rPr lang="zh-CN" altLang="en-US" b="1" dirty="0" smtClean="0">
                <a:solidFill>
                  <a:srgbClr val="0070C0"/>
                </a:solidFill>
              </a:rPr>
              <a:t>项目计划：</a:t>
            </a:r>
            <a:endParaRPr lang="zh-CN" altLang="en-US" b="1" dirty="0">
              <a:solidFill>
                <a:srgbClr val="0070C0"/>
              </a:solidFill>
            </a:endParaRPr>
          </a:p>
        </p:txBody>
      </p:sp>
    </p:spTree>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anim calcmode="lin" valueType="num">
                                      <p:cBhvr>
                                        <p:cTn id="26" dur="1000" fill="hold"/>
                                        <p:tgtEl>
                                          <p:spTgt spid="13"/>
                                        </p:tgtEl>
                                        <p:attrNameLst>
                                          <p:attrName>ppt_x</p:attrName>
                                        </p:attrNameLst>
                                      </p:cBhvr>
                                      <p:tavLst>
                                        <p:tav tm="0">
                                          <p:val>
                                            <p:strVal val="#ppt_x"/>
                                          </p:val>
                                        </p:tav>
                                        <p:tav tm="100000">
                                          <p:val>
                                            <p:strVal val="#ppt_x"/>
                                          </p:val>
                                        </p:tav>
                                      </p:tavLst>
                                    </p:anim>
                                    <p:anim calcmode="lin" valueType="num">
                                      <p:cBhvr>
                                        <p:cTn id="27" dur="1000" fill="hold"/>
                                        <p:tgtEl>
                                          <p:spTgt spid="13"/>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1000"/>
                                        <p:tgtEl>
                                          <p:spTgt spid="15"/>
                                        </p:tgtEl>
                                      </p:cBhvr>
                                    </p:animEffect>
                                    <p:anim calcmode="lin" valueType="num">
                                      <p:cBhvr>
                                        <p:cTn id="31" dur="1000" fill="hold"/>
                                        <p:tgtEl>
                                          <p:spTgt spid="15"/>
                                        </p:tgtEl>
                                        <p:attrNameLst>
                                          <p:attrName>ppt_x</p:attrName>
                                        </p:attrNameLst>
                                      </p:cBhvr>
                                      <p:tavLst>
                                        <p:tav tm="0">
                                          <p:val>
                                            <p:strVal val="#ppt_x"/>
                                          </p:val>
                                        </p:tav>
                                        <p:tav tm="100000">
                                          <p:val>
                                            <p:strVal val="#ppt_x"/>
                                          </p:val>
                                        </p:tav>
                                      </p:tavLst>
                                    </p:anim>
                                    <p:anim calcmode="lin" valueType="num">
                                      <p:cBhvr>
                                        <p:cTn id="3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P spid="14" grpId="0"/>
      <p:bldP spid="15"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4</a:t>
            </a:r>
            <a:endParaRPr lang="zh-CN" altLang="en-US" sz="6000" b="1" dirty="0">
              <a:solidFill>
                <a:srgbClr val="002060"/>
              </a:solidFill>
            </a:endParaRPr>
          </a:p>
        </p:txBody>
      </p:sp>
      <p:sp>
        <p:nvSpPr>
          <p:cNvPr id="3" name="TextBox 2"/>
          <p:cNvSpPr txBox="1"/>
          <p:nvPr/>
        </p:nvSpPr>
        <p:spPr>
          <a:xfrm>
            <a:off x="1390649" y="118012"/>
            <a:ext cx="4765601" cy="572464"/>
          </a:xfrm>
          <a:prstGeom prst="rect">
            <a:avLst/>
          </a:prstGeom>
          <a:noFill/>
        </p:spPr>
        <p:txBody>
          <a:bodyPr wrap="square" rtlCol="0">
            <a:spAutoFit/>
          </a:bodyPr>
          <a:lstStyle/>
          <a:p>
            <a:pPr lvl="0">
              <a:lnSpc>
                <a:spcPct val="130000"/>
              </a:lnSpc>
            </a:pPr>
            <a:r>
              <a:rPr lang="zh-CN" altLang="en-US"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下半年工作规划</a:t>
            </a:r>
            <a:r>
              <a:rPr lang="en-US" altLang="zh-CN"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a:t>
            </a:r>
            <a:r>
              <a:rPr lang="zh-CN" altLang="en-US" sz="2400"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产品已立项项目规划</a:t>
            </a:r>
            <a:endParaRPr lang="zh-CN" altLang="en-US" sz="2400" b="1" dirty="0">
              <a:solidFill>
                <a:schemeClr val="accent1"/>
              </a:solidFill>
              <a:latin typeface="Arial" panose="020B0604020202020204" pitchFamily="34" charset="0"/>
              <a:ea typeface="微软雅黑" panose="020B0503020204020204" pitchFamily="34" charset="-122"/>
              <a:sym typeface="Calibri" panose="020F0502020204030204" pitchFamily="34" charset="0"/>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95595" y="1549091"/>
            <a:ext cx="7359285" cy="715581"/>
          </a:xfrm>
          <a:prstGeom prst="rect">
            <a:avLst/>
          </a:prstGeom>
          <a:noFill/>
        </p:spPr>
        <p:txBody>
          <a:bodyPr wrap="square" lIns="68580" tIns="34290" rIns="68580" bIns="34290" rtlCol="0">
            <a:spAutoFit/>
          </a:bodyPr>
          <a:lstStyle/>
          <a:p>
            <a:pPr indent="342900">
              <a:lnSpc>
                <a:spcPct val="150000"/>
              </a:lnSpc>
              <a:defRPr/>
            </a:pPr>
            <a:r>
              <a:rPr lang="zh-CN" altLang="zh-CN" sz="1400" kern="0" dirty="0" smtClean="0">
                <a:solidFill>
                  <a:sysClr val="windowText" lastClr="000000"/>
                </a:solidFill>
                <a:latin typeface="微软雅黑" panose="020B0503020204020204" pitchFamily="34" charset="-122"/>
                <a:ea typeface="微软雅黑" panose="020B0503020204020204" pitchFamily="34" charset="-122"/>
              </a:rPr>
              <a:t>开发</a:t>
            </a:r>
            <a:r>
              <a:rPr lang="zh-CN" altLang="zh-CN" sz="1400" kern="0" dirty="0">
                <a:solidFill>
                  <a:sysClr val="windowText" lastClr="000000"/>
                </a:solidFill>
                <a:latin typeface="微软雅黑" panose="020B0503020204020204" pitchFamily="34" charset="-122"/>
                <a:ea typeface="微软雅黑" panose="020B0503020204020204" pitchFamily="34" charset="-122"/>
              </a:rPr>
              <a:t>一套集中监控</a:t>
            </a:r>
            <a:r>
              <a:rPr lang="en-US" altLang="zh-CN" sz="1400" kern="0" dirty="0">
                <a:solidFill>
                  <a:sysClr val="windowText" lastClr="000000"/>
                </a:solidFill>
                <a:latin typeface="微软雅黑" panose="020B0503020204020204" pitchFamily="34" charset="-122"/>
                <a:ea typeface="微软雅黑" panose="020B0503020204020204" pitchFamily="34" charset="-122"/>
              </a:rPr>
              <a:t>2.0</a:t>
            </a:r>
            <a:r>
              <a:rPr lang="zh-CN" altLang="zh-CN" sz="1400" kern="0" dirty="0">
                <a:solidFill>
                  <a:sysClr val="windowText" lastClr="000000"/>
                </a:solidFill>
                <a:latin typeface="微软雅黑" panose="020B0503020204020204" pitchFamily="34" charset="-122"/>
                <a:ea typeface="微软雅黑" panose="020B0503020204020204" pitchFamily="34" charset="-122"/>
              </a:rPr>
              <a:t>系统，系统通过大数据平台实现数据治理，功能层面除满足传统集中监控功能外，需实现故障预警、故障诊断等高级</a:t>
            </a:r>
            <a:r>
              <a:rPr lang="zh-CN" altLang="zh-CN" sz="1400" kern="0" dirty="0" smtClean="0">
                <a:solidFill>
                  <a:sysClr val="windowText" lastClr="000000"/>
                </a:solidFill>
                <a:latin typeface="微软雅黑" panose="020B0503020204020204" pitchFamily="34" charset="-122"/>
                <a:ea typeface="微软雅黑" panose="020B0503020204020204" pitchFamily="34" charset="-122"/>
              </a:rPr>
              <a:t>应用</a:t>
            </a:r>
            <a:r>
              <a:rPr lang="zh-CN" altLang="en-US" sz="1400" kern="0" dirty="0" smtClean="0">
                <a:solidFill>
                  <a:sysClr val="windowText" lastClr="000000"/>
                </a:solidFill>
                <a:latin typeface="微软雅黑" panose="020B0503020204020204" pitchFamily="34" charset="-122"/>
                <a:ea typeface="微软雅黑" panose="020B0503020204020204" pitchFamily="34" charset="-122"/>
              </a:rPr>
              <a:t>。</a:t>
            </a:r>
            <a:endParaRPr lang="zh-CN" altLang="en-US" sz="1400" kern="0" dirty="0">
              <a:solidFill>
                <a:sysClr val="windowText" lastClr="000000"/>
              </a:solidFill>
              <a:latin typeface="微软雅黑" panose="020B0503020204020204" pitchFamily="34" charset="-122"/>
              <a:ea typeface="微软雅黑" panose="020B0503020204020204" pitchFamily="34" charset="-122"/>
            </a:endParaRPr>
          </a:p>
        </p:txBody>
      </p:sp>
      <p:grpSp>
        <p:nvGrpSpPr>
          <p:cNvPr id="9" name="组合 62"/>
          <p:cNvGrpSpPr/>
          <p:nvPr/>
        </p:nvGrpSpPr>
        <p:grpSpPr>
          <a:xfrm>
            <a:off x="729556" y="739130"/>
            <a:ext cx="2898196" cy="417206"/>
            <a:chOff x="557497" y="555526"/>
            <a:chExt cx="3146978" cy="556275"/>
          </a:xfrm>
        </p:grpSpPr>
        <p:sp>
          <p:nvSpPr>
            <p:cNvPr id="10" name="矩形 9"/>
            <p:cNvSpPr/>
            <p:nvPr/>
          </p:nvSpPr>
          <p:spPr>
            <a:xfrm>
              <a:off x="557497" y="555526"/>
              <a:ext cx="3146978" cy="43204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1" name="矩形 5"/>
            <p:cNvSpPr/>
            <p:nvPr/>
          </p:nvSpPr>
          <p:spPr>
            <a:xfrm>
              <a:off x="557497" y="987575"/>
              <a:ext cx="3136558" cy="124226"/>
            </a:xfrm>
            <a:custGeom>
              <a:avLst/>
              <a:gdLst/>
              <a:ahLst/>
              <a:cxnLst/>
              <a:rect l="l" t="t" r="r" b="b"/>
              <a:pathLst>
                <a:path w="1656184" h="144015">
                  <a:moveTo>
                    <a:pt x="744561" y="72008"/>
                  </a:moveTo>
                  <a:lnTo>
                    <a:pt x="911616" y="72008"/>
                  </a:lnTo>
                  <a:lnTo>
                    <a:pt x="828088" y="144015"/>
                  </a:lnTo>
                  <a:close/>
                  <a:moveTo>
                    <a:pt x="0" y="0"/>
                  </a:moveTo>
                  <a:lnTo>
                    <a:pt x="1656184" y="0"/>
                  </a:lnTo>
                  <a:lnTo>
                    <a:pt x="1656184" y="72008"/>
                  </a:lnTo>
                  <a:lnTo>
                    <a:pt x="911616" y="72008"/>
                  </a:lnTo>
                  <a:lnTo>
                    <a:pt x="911618" y="72006"/>
                  </a:lnTo>
                  <a:lnTo>
                    <a:pt x="744559" y="72006"/>
                  </a:lnTo>
                  <a:lnTo>
                    <a:pt x="744561" y="72008"/>
                  </a:lnTo>
                  <a:lnTo>
                    <a:pt x="0" y="72008"/>
                  </a:lnTo>
                  <a:close/>
                </a:path>
              </a:pathLst>
            </a:custGeom>
            <a:pattFill prst="wdUpDiag">
              <a:fgClr>
                <a:srgbClr val="0070C0"/>
              </a:fgClr>
              <a:bgClr>
                <a:srgbClr val="002060"/>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1240645" y="615993"/>
              <a:ext cx="1989861" cy="362492"/>
            </a:xfrm>
            <a:prstGeom prst="rect">
              <a:avLst/>
            </a:prstGeom>
            <a:noFill/>
          </p:spPr>
          <p:txBody>
            <a:bodyPr wrap="none" rtlCol="0" anchor="ctr">
              <a:spAutoFit/>
            </a:bodyPr>
            <a:lstStyle/>
            <a:p>
              <a:pPr algn="ctr">
                <a:lnSpc>
                  <a:spcPts val="1350"/>
                </a:lnSpc>
              </a:pPr>
              <a:r>
                <a:rPr lang="en-US" altLang="zh-CN" b="1" dirty="0" smtClean="0">
                  <a:solidFill>
                    <a:schemeClr val="bg1"/>
                  </a:solidFill>
                  <a:latin typeface="微软雅黑" panose="020B0503020204020204" pitchFamily="34" charset="-122"/>
                  <a:ea typeface="微软雅黑" panose="020B0503020204020204" pitchFamily="34" charset="-122"/>
                </a:rPr>
                <a:t>5</a:t>
              </a:r>
              <a:r>
                <a:rPr lang="zh-CN" altLang="en-US" b="1" dirty="0" smtClean="0">
                  <a:solidFill>
                    <a:schemeClr val="bg1"/>
                  </a:solidFill>
                  <a:latin typeface="微软雅黑" panose="020B0503020204020204" pitchFamily="34" charset="-122"/>
                  <a:ea typeface="微软雅黑" panose="020B0503020204020204" pitchFamily="34" charset="-122"/>
                </a:rPr>
                <a:t>、集控</a:t>
              </a:r>
              <a:r>
                <a:rPr lang="en-US" altLang="zh-CN" b="1" dirty="0" smtClean="0">
                  <a:solidFill>
                    <a:schemeClr val="bg1"/>
                  </a:solidFill>
                  <a:latin typeface="微软雅黑" panose="020B0503020204020204" pitchFamily="34" charset="-122"/>
                  <a:ea typeface="微软雅黑" panose="020B0503020204020204" pitchFamily="34" charset="-122"/>
                </a:rPr>
                <a:t>2.0</a:t>
              </a:r>
              <a:r>
                <a:rPr lang="zh-CN" altLang="en-US" b="1" dirty="0" smtClean="0">
                  <a:solidFill>
                    <a:schemeClr val="bg1"/>
                  </a:solidFill>
                  <a:latin typeface="微软雅黑" panose="020B0503020204020204" pitchFamily="34" charset="-122"/>
                  <a:ea typeface="微软雅黑" panose="020B0503020204020204" pitchFamily="34" charset="-122"/>
                </a:rPr>
                <a:t>项目</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13" name="TextBox 12"/>
          <p:cNvSpPr txBox="1"/>
          <p:nvPr/>
        </p:nvSpPr>
        <p:spPr>
          <a:xfrm>
            <a:off x="708423" y="2591495"/>
            <a:ext cx="7333628" cy="2308324"/>
          </a:xfrm>
          <a:prstGeom prst="rect">
            <a:avLst/>
          </a:prstGeom>
          <a:noFill/>
        </p:spPr>
        <p:txBody>
          <a:bodyPr wrap="square" rtlCol="0">
            <a:spAutoFit/>
          </a:bodyPr>
          <a:lstStyle/>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1</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4</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月完成</a:t>
            </a:r>
            <a:r>
              <a:rPr lang="zh-CN" altLang="en-US" sz="1200" kern="0" dirty="0">
                <a:solidFill>
                  <a:sysClr val="windowText" lastClr="000000"/>
                </a:solidFill>
                <a:latin typeface="微软雅黑" panose="020B0503020204020204" pitchFamily="34" charset="-122"/>
                <a:ea typeface="微软雅黑" panose="020B0503020204020204" pitchFamily="34" charset="-122"/>
              </a:rPr>
              <a:t>集</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控、数据查询与分析</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zh-CN" altLang="zh-CN" sz="1200" kern="0" dirty="0">
                <a:solidFill>
                  <a:sysClr val="windowText" lastClr="000000"/>
                </a:solidFill>
                <a:latin typeface="微软雅黑" panose="020B0503020204020204" pitchFamily="34" charset="-122"/>
                <a:ea typeface="微软雅黑" panose="020B0503020204020204" pitchFamily="34" charset="-122"/>
              </a:rPr>
              <a:t>集中告警调度平台</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zh-CN" altLang="zh-CN" sz="1200" kern="0" dirty="0">
                <a:solidFill>
                  <a:sysClr val="windowText" lastClr="000000"/>
                </a:solidFill>
                <a:latin typeface="微软雅黑" panose="020B0503020204020204" pitchFamily="34" charset="-122"/>
                <a:ea typeface="微软雅黑" panose="020B0503020204020204" pitchFamily="34" charset="-122"/>
              </a:rPr>
              <a:t>故障</a:t>
            </a:r>
            <a:r>
              <a:rPr lang="zh-CN" altLang="zh-CN" sz="1200" kern="0" dirty="0" smtClean="0">
                <a:solidFill>
                  <a:sysClr val="windowText" lastClr="000000"/>
                </a:solidFill>
                <a:latin typeface="微软雅黑" panose="020B0503020204020204" pitchFamily="34" charset="-122"/>
                <a:ea typeface="微软雅黑" panose="020B0503020204020204" pitchFamily="34" charset="-122"/>
              </a:rPr>
              <a:t>预警</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功能开发及大数据平台选型；                                                            </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6</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月完成备品备件功能开发；</a:t>
            </a:r>
            <a:endParaRPr lang="zh-CN" altLang="en-US"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7</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a:t>
            </a:r>
            <a:r>
              <a:rPr lang="zh-CN" altLang="zh-CN" sz="1200" kern="0" dirty="0">
                <a:solidFill>
                  <a:sysClr val="windowText" lastClr="000000"/>
                </a:solidFill>
                <a:latin typeface="微软雅黑" panose="020B0503020204020204" pitchFamily="34" charset="-122"/>
                <a:ea typeface="微软雅黑" panose="020B0503020204020204" pitchFamily="34" charset="-122"/>
              </a:rPr>
              <a:t>完成数据治理系统开发</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4</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9</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月完成故障诊断功能开发；                   </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5</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10</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a:t>
            </a:r>
            <a:r>
              <a:rPr lang="zh-CN" altLang="zh-CN" sz="1200" kern="0" dirty="0">
                <a:solidFill>
                  <a:sysClr val="windowText" lastClr="000000"/>
                </a:solidFill>
                <a:latin typeface="微软雅黑" panose="020B0503020204020204" pitchFamily="34" charset="-122"/>
                <a:ea typeface="微软雅黑" panose="020B0503020204020204" pitchFamily="34" charset="-122"/>
              </a:rPr>
              <a:t>完成绩效评价、</a:t>
            </a:r>
            <a:r>
              <a:rPr lang="en-US" altLang="zh-CN" sz="1200" kern="0" dirty="0">
                <a:solidFill>
                  <a:sysClr val="windowText" lastClr="000000"/>
                </a:solidFill>
                <a:latin typeface="微软雅黑" panose="020B0503020204020204" pitchFamily="34" charset="-122"/>
                <a:ea typeface="微软雅黑" panose="020B0503020204020204" pitchFamily="34" charset="-122"/>
              </a:rPr>
              <a:t>APP</a:t>
            </a:r>
            <a:r>
              <a:rPr lang="zh-CN" altLang="zh-CN" sz="1200" kern="0" dirty="0">
                <a:solidFill>
                  <a:sysClr val="windowText" lastClr="000000"/>
                </a:solidFill>
                <a:latin typeface="微软雅黑" panose="020B0503020204020204" pitchFamily="34" charset="-122"/>
                <a:ea typeface="微软雅黑" panose="020B0503020204020204" pitchFamily="34" charset="-122"/>
              </a:rPr>
              <a:t>功能开发并上线集控</a:t>
            </a:r>
            <a:r>
              <a:rPr lang="en-US" altLang="zh-CN" sz="1200" kern="0" dirty="0">
                <a:solidFill>
                  <a:sysClr val="windowText" lastClr="000000"/>
                </a:solidFill>
                <a:latin typeface="微软雅黑" panose="020B0503020204020204" pitchFamily="34" charset="-122"/>
                <a:ea typeface="微软雅黑" panose="020B0503020204020204" pitchFamily="34" charset="-122"/>
              </a:rPr>
              <a:t>2.0</a:t>
            </a:r>
            <a:r>
              <a:rPr lang="zh-CN" altLang="zh-CN" sz="1200" kern="0" dirty="0">
                <a:solidFill>
                  <a:sysClr val="windowText" lastClr="000000"/>
                </a:solidFill>
                <a:latin typeface="微软雅黑" panose="020B0503020204020204" pitchFamily="34" charset="-122"/>
                <a:ea typeface="微软雅黑" panose="020B0503020204020204" pitchFamily="34" charset="-122"/>
              </a:rPr>
              <a:t>系统第一版</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6</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12</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a:t>
            </a:r>
            <a:r>
              <a:rPr lang="zh-CN" altLang="zh-CN" sz="1200" kern="0" dirty="0">
                <a:solidFill>
                  <a:sysClr val="windowText" lastClr="000000"/>
                </a:solidFill>
                <a:latin typeface="微软雅黑" panose="020B0503020204020204" pitchFamily="34" charset="-122"/>
                <a:ea typeface="微软雅黑" panose="020B0503020204020204" pitchFamily="34" charset="-122"/>
              </a:rPr>
              <a:t>完成基于大数据平台的数据治理功能开发</a:t>
            </a:r>
            <a:r>
              <a:rPr lang="zh-CN" altLang="en-US" sz="1200" kern="0" dirty="0">
                <a:solidFill>
                  <a:sysClr val="windowText" lastClr="000000"/>
                </a:solidFill>
                <a:latin typeface="微软雅黑" panose="020B0503020204020204" pitchFamily="34" charset="-122"/>
                <a:ea typeface="微软雅黑" panose="020B0503020204020204" pitchFamily="34" charset="-122"/>
              </a:rPr>
              <a:t>及</a:t>
            </a:r>
            <a:r>
              <a:rPr lang="zh-CN" altLang="zh-CN" sz="1200" kern="0" dirty="0">
                <a:solidFill>
                  <a:sysClr val="windowText" lastClr="000000"/>
                </a:solidFill>
                <a:latin typeface="微软雅黑" panose="020B0503020204020204" pitchFamily="34" charset="-122"/>
                <a:ea typeface="微软雅黑" panose="020B0503020204020204" pitchFamily="34" charset="-122"/>
              </a:rPr>
              <a:t>系统功能测试并申请软著</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7</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2022</a:t>
            </a:r>
            <a:r>
              <a:rPr lang="zh-CN" altLang="en-US" sz="1200" kern="0" dirty="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a:solidFill>
                  <a:sysClr val="windowText" lastClr="000000"/>
                </a:solidFill>
                <a:latin typeface="微软雅黑" panose="020B0503020204020204" pitchFamily="34" charset="-122"/>
                <a:ea typeface="微软雅黑" panose="020B0503020204020204" pitchFamily="34" charset="-122"/>
              </a:rPr>
              <a:t>1</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a:t>
            </a:r>
            <a:r>
              <a:rPr lang="zh-CN" altLang="zh-CN" sz="1200" kern="0" dirty="0">
                <a:solidFill>
                  <a:sysClr val="windowText" lastClr="000000"/>
                </a:solidFill>
                <a:latin typeface="微软雅黑" panose="020B0503020204020204" pitchFamily="34" charset="-122"/>
                <a:ea typeface="微软雅黑" panose="020B0503020204020204" pitchFamily="34" charset="-122"/>
              </a:rPr>
              <a:t>完成与大数据平台的交互接口开发</a:t>
            </a:r>
            <a:r>
              <a:rPr lang="zh-CN" altLang="en-US" sz="1200" kern="0" dirty="0">
                <a:solidFill>
                  <a:sysClr val="windowText" lastClr="000000"/>
                </a:solidFill>
                <a:latin typeface="微软雅黑" panose="020B0503020204020204" pitchFamily="34" charset="-122"/>
                <a:ea typeface="微软雅黑" panose="020B0503020204020204" pitchFamily="34" charset="-122"/>
              </a:rPr>
              <a:t>；</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8</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2022</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月完成项目结项；</a:t>
            </a:r>
            <a:endParaRPr lang="zh-CN" altLang="en-US" sz="1200" kern="0" dirty="0">
              <a:solidFill>
                <a:sysClr val="windowText" lastClr="000000"/>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155655" y="1241017"/>
            <a:ext cx="881973" cy="369332"/>
          </a:xfrm>
          <a:prstGeom prst="rect">
            <a:avLst/>
          </a:prstGeom>
          <a:noFill/>
        </p:spPr>
        <p:txBody>
          <a:bodyPr wrap="none" rtlCol="0">
            <a:spAutoFit/>
          </a:bodyPr>
          <a:lstStyle/>
          <a:p>
            <a:r>
              <a:rPr lang="zh-CN" altLang="en-US" b="1" dirty="0" smtClean="0">
                <a:solidFill>
                  <a:srgbClr val="0070C0"/>
                </a:solidFill>
              </a:rPr>
              <a:t>目的：</a:t>
            </a:r>
            <a:endParaRPr lang="zh-CN" altLang="en-US" b="1" dirty="0">
              <a:solidFill>
                <a:srgbClr val="0070C0"/>
              </a:solidFill>
            </a:endParaRPr>
          </a:p>
        </p:txBody>
      </p:sp>
      <p:sp>
        <p:nvSpPr>
          <p:cNvPr id="15" name="TextBox 14"/>
          <p:cNvSpPr txBox="1"/>
          <p:nvPr/>
        </p:nvSpPr>
        <p:spPr>
          <a:xfrm>
            <a:off x="202613" y="2283718"/>
            <a:ext cx="1082348" cy="307777"/>
          </a:xfrm>
          <a:prstGeom prst="rect">
            <a:avLst/>
          </a:prstGeom>
          <a:noFill/>
        </p:spPr>
        <p:txBody>
          <a:bodyPr wrap="none" rtlCol="0">
            <a:spAutoFit/>
          </a:bodyPr>
          <a:lstStyle/>
          <a:p>
            <a:r>
              <a:rPr lang="zh-CN" altLang="en-US" b="1" dirty="0" smtClean="0">
                <a:solidFill>
                  <a:srgbClr val="0070C0"/>
                </a:solidFill>
              </a:rPr>
              <a:t>项目计划：</a:t>
            </a:r>
            <a:endParaRPr lang="zh-CN" altLang="en-US" b="1" dirty="0">
              <a:solidFill>
                <a:srgbClr val="0070C0"/>
              </a:solidFill>
            </a:endParaRPr>
          </a:p>
        </p:txBody>
      </p:sp>
    </p:spTree>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anim calcmode="lin" valueType="num">
                                      <p:cBhvr>
                                        <p:cTn id="26" dur="1000" fill="hold"/>
                                        <p:tgtEl>
                                          <p:spTgt spid="13"/>
                                        </p:tgtEl>
                                        <p:attrNameLst>
                                          <p:attrName>ppt_x</p:attrName>
                                        </p:attrNameLst>
                                      </p:cBhvr>
                                      <p:tavLst>
                                        <p:tav tm="0">
                                          <p:val>
                                            <p:strVal val="#ppt_x"/>
                                          </p:val>
                                        </p:tav>
                                        <p:tav tm="100000">
                                          <p:val>
                                            <p:strVal val="#ppt_x"/>
                                          </p:val>
                                        </p:tav>
                                      </p:tavLst>
                                    </p:anim>
                                    <p:anim calcmode="lin" valueType="num">
                                      <p:cBhvr>
                                        <p:cTn id="27" dur="1000" fill="hold"/>
                                        <p:tgtEl>
                                          <p:spTgt spid="13"/>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1000"/>
                                        <p:tgtEl>
                                          <p:spTgt spid="15"/>
                                        </p:tgtEl>
                                      </p:cBhvr>
                                    </p:animEffect>
                                    <p:anim calcmode="lin" valueType="num">
                                      <p:cBhvr>
                                        <p:cTn id="31" dur="1000" fill="hold"/>
                                        <p:tgtEl>
                                          <p:spTgt spid="15"/>
                                        </p:tgtEl>
                                        <p:attrNameLst>
                                          <p:attrName>ppt_x</p:attrName>
                                        </p:attrNameLst>
                                      </p:cBhvr>
                                      <p:tavLst>
                                        <p:tav tm="0">
                                          <p:val>
                                            <p:strVal val="#ppt_x"/>
                                          </p:val>
                                        </p:tav>
                                        <p:tav tm="100000">
                                          <p:val>
                                            <p:strVal val="#ppt_x"/>
                                          </p:val>
                                        </p:tav>
                                      </p:tavLst>
                                    </p:anim>
                                    <p:anim calcmode="lin" valueType="num">
                                      <p:cBhvr>
                                        <p:cTn id="3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P spid="14" grpId="0"/>
      <p:bldP spid="1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4</a:t>
            </a:r>
            <a:endParaRPr lang="zh-CN" altLang="en-US" sz="6000" b="1" dirty="0">
              <a:solidFill>
                <a:srgbClr val="002060"/>
              </a:solidFill>
            </a:endParaRPr>
          </a:p>
        </p:txBody>
      </p:sp>
      <p:sp>
        <p:nvSpPr>
          <p:cNvPr id="3" name="TextBox 2"/>
          <p:cNvSpPr txBox="1"/>
          <p:nvPr/>
        </p:nvSpPr>
        <p:spPr>
          <a:xfrm>
            <a:off x="1390649" y="118012"/>
            <a:ext cx="4765601" cy="572464"/>
          </a:xfrm>
          <a:prstGeom prst="rect">
            <a:avLst/>
          </a:prstGeom>
          <a:noFill/>
        </p:spPr>
        <p:txBody>
          <a:bodyPr wrap="square" rtlCol="0">
            <a:spAutoFit/>
          </a:bodyPr>
          <a:lstStyle/>
          <a:p>
            <a:pPr lvl="0">
              <a:lnSpc>
                <a:spcPct val="130000"/>
              </a:lnSpc>
            </a:pPr>
            <a:r>
              <a:rPr lang="zh-CN" altLang="en-US"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下半年工作规划</a:t>
            </a:r>
            <a:r>
              <a:rPr lang="en-US" altLang="zh-CN"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a:t>
            </a:r>
            <a:r>
              <a:rPr lang="zh-CN" altLang="en-US" sz="2400"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研发已立项项目规划</a:t>
            </a:r>
            <a:endParaRPr lang="zh-CN" altLang="en-US" sz="2400" b="1" dirty="0">
              <a:solidFill>
                <a:schemeClr val="accent1"/>
              </a:solidFill>
              <a:latin typeface="Arial" panose="020B0604020202020204" pitchFamily="34" charset="0"/>
              <a:ea typeface="微软雅黑" panose="020B0503020204020204" pitchFamily="34" charset="-122"/>
              <a:sym typeface="Calibri" panose="020F0502020204030204" pitchFamily="34" charset="0"/>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95595" y="1588462"/>
            <a:ext cx="7359285" cy="715581"/>
          </a:xfrm>
          <a:prstGeom prst="rect">
            <a:avLst/>
          </a:prstGeom>
          <a:noFill/>
        </p:spPr>
        <p:txBody>
          <a:bodyPr wrap="square" lIns="68580" tIns="34290" rIns="68580" bIns="34290" rtlCol="0">
            <a:spAutoFit/>
          </a:bodyPr>
          <a:lstStyle/>
          <a:p>
            <a:pPr indent="342900">
              <a:lnSpc>
                <a:spcPct val="150000"/>
              </a:lnSpc>
              <a:defRPr/>
            </a:pPr>
            <a:r>
              <a:rPr lang="zh-CN" altLang="en-US" sz="1400" kern="0" dirty="0">
                <a:solidFill>
                  <a:sysClr val="windowText" lastClr="000000"/>
                </a:solidFill>
                <a:latin typeface="微软雅黑" panose="020B0503020204020204" pitchFamily="34" charset="-122"/>
                <a:ea typeface="微软雅黑" panose="020B0503020204020204" pitchFamily="34" charset="-122"/>
              </a:rPr>
              <a:t>研发风机在线诊断云平台产品，用户能够上传机组运行数据，经过在线分析得到诊断结果及处理建议，为监控系统</a:t>
            </a:r>
            <a:r>
              <a:rPr lang="zh-CN" altLang="en-US" sz="1400" kern="0" dirty="0" smtClean="0">
                <a:solidFill>
                  <a:sysClr val="windowText" lastClr="000000"/>
                </a:solidFill>
                <a:latin typeface="微软雅黑" panose="020B0503020204020204" pitchFamily="34" charset="-122"/>
                <a:ea typeface="微软雅黑" panose="020B0503020204020204" pitchFamily="34" charset="-122"/>
              </a:rPr>
              <a:t>改造提供增值服务。</a:t>
            </a:r>
            <a:endParaRPr lang="zh-CN" altLang="en-US" sz="1400" kern="0" dirty="0">
              <a:solidFill>
                <a:sysClr val="windowText" lastClr="000000"/>
              </a:solidFill>
              <a:latin typeface="微软雅黑" panose="020B0503020204020204" pitchFamily="34" charset="-122"/>
              <a:ea typeface="微软雅黑" panose="020B0503020204020204" pitchFamily="34" charset="-122"/>
            </a:endParaRPr>
          </a:p>
        </p:txBody>
      </p:sp>
      <p:grpSp>
        <p:nvGrpSpPr>
          <p:cNvPr id="9" name="组合 62"/>
          <p:cNvGrpSpPr/>
          <p:nvPr/>
        </p:nvGrpSpPr>
        <p:grpSpPr>
          <a:xfrm>
            <a:off x="729556" y="739130"/>
            <a:ext cx="2898196" cy="417206"/>
            <a:chOff x="557497" y="555526"/>
            <a:chExt cx="3146978" cy="556275"/>
          </a:xfrm>
        </p:grpSpPr>
        <p:sp>
          <p:nvSpPr>
            <p:cNvPr id="10" name="矩形 9"/>
            <p:cNvSpPr/>
            <p:nvPr/>
          </p:nvSpPr>
          <p:spPr>
            <a:xfrm>
              <a:off x="557497" y="555526"/>
              <a:ext cx="3146978" cy="43204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1" name="矩形 5"/>
            <p:cNvSpPr/>
            <p:nvPr/>
          </p:nvSpPr>
          <p:spPr>
            <a:xfrm>
              <a:off x="557497" y="987575"/>
              <a:ext cx="3136558" cy="124226"/>
            </a:xfrm>
            <a:custGeom>
              <a:avLst/>
              <a:gdLst/>
              <a:ahLst/>
              <a:cxnLst/>
              <a:rect l="l" t="t" r="r" b="b"/>
              <a:pathLst>
                <a:path w="1656184" h="144015">
                  <a:moveTo>
                    <a:pt x="744561" y="72008"/>
                  </a:moveTo>
                  <a:lnTo>
                    <a:pt x="911616" y="72008"/>
                  </a:lnTo>
                  <a:lnTo>
                    <a:pt x="828088" y="144015"/>
                  </a:lnTo>
                  <a:close/>
                  <a:moveTo>
                    <a:pt x="0" y="0"/>
                  </a:moveTo>
                  <a:lnTo>
                    <a:pt x="1656184" y="0"/>
                  </a:lnTo>
                  <a:lnTo>
                    <a:pt x="1656184" y="72008"/>
                  </a:lnTo>
                  <a:lnTo>
                    <a:pt x="911616" y="72008"/>
                  </a:lnTo>
                  <a:lnTo>
                    <a:pt x="911618" y="72006"/>
                  </a:lnTo>
                  <a:lnTo>
                    <a:pt x="744559" y="72006"/>
                  </a:lnTo>
                  <a:lnTo>
                    <a:pt x="744561" y="72008"/>
                  </a:lnTo>
                  <a:lnTo>
                    <a:pt x="0" y="72008"/>
                  </a:lnTo>
                  <a:close/>
                </a:path>
              </a:pathLst>
            </a:custGeom>
            <a:pattFill prst="wdUpDiag">
              <a:fgClr>
                <a:srgbClr val="0070C0"/>
              </a:fgClr>
              <a:bgClr>
                <a:srgbClr val="002060"/>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742129" y="615993"/>
              <a:ext cx="2861904" cy="362492"/>
            </a:xfrm>
            <a:prstGeom prst="rect">
              <a:avLst/>
            </a:prstGeom>
            <a:noFill/>
          </p:spPr>
          <p:txBody>
            <a:bodyPr wrap="none" rtlCol="0" anchor="ctr">
              <a:spAutoFit/>
            </a:bodyPr>
            <a:lstStyle/>
            <a:p>
              <a:pPr algn="ctr">
                <a:lnSpc>
                  <a:spcPts val="1350"/>
                </a:lnSpc>
              </a:pPr>
              <a:r>
                <a:rPr lang="en-US" altLang="zh-CN" b="1" dirty="0" smtClean="0">
                  <a:solidFill>
                    <a:schemeClr val="bg1"/>
                  </a:solidFill>
                  <a:latin typeface="微软雅黑" panose="020B0503020204020204" pitchFamily="34" charset="-122"/>
                  <a:ea typeface="微软雅黑" panose="020B0503020204020204" pitchFamily="34" charset="-122"/>
                </a:rPr>
                <a:t>6</a:t>
              </a:r>
              <a:r>
                <a:rPr lang="zh-CN" altLang="en-US" b="1" dirty="0" smtClean="0">
                  <a:solidFill>
                    <a:schemeClr val="bg1"/>
                  </a:solidFill>
                  <a:latin typeface="微软雅黑" panose="020B0503020204020204" pitchFamily="34" charset="-122"/>
                  <a:ea typeface="微软雅黑" panose="020B0503020204020204" pitchFamily="34" charset="-122"/>
                </a:rPr>
                <a:t>、风机在线诊断云平台</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13" name="TextBox 12"/>
          <p:cNvSpPr txBox="1"/>
          <p:nvPr/>
        </p:nvSpPr>
        <p:spPr>
          <a:xfrm>
            <a:off x="708423" y="2735511"/>
            <a:ext cx="7333628" cy="923330"/>
          </a:xfrm>
          <a:prstGeom prst="rect">
            <a:avLst/>
          </a:prstGeom>
          <a:noFill/>
        </p:spPr>
        <p:txBody>
          <a:bodyPr wrap="square" rtlCol="0">
            <a:spAutoFit/>
          </a:bodyPr>
          <a:lstStyle/>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1</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7</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9</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日完成系统功能测试，完成测试报告；                                                            </a:t>
            </a:r>
            <a:endParaRPr lang="en-US" altLang="zh-CN" sz="1200" kern="0" dirty="0" smtClean="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7</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23</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日完成客户试用阶段反馈，完成使用报告。                                </a:t>
            </a:r>
            <a:endParaRPr lang="zh-CN" altLang="en-US"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7</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31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日完成项目结项。</a:t>
            </a:r>
            <a:endParaRPr lang="en-US" altLang="zh-CN" sz="1200" kern="0" dirty="0" smtClean="0">
              <a:solidFill>
                <a:sysClr val="windowText" lastClr="000000"/>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155655" y="1241017"/>
            <a:ext cx="881973" cy="369332"/>
          </a:xfrm>
          <a:prstGeom prst="rect">
            <a:avLst/>
          </a:prstGeom>
          <a:noFill/>
        </p:spPr>
        <p:txBody>
          <a:bodyPr wrap="none" rtlCol="0">
            <a:spAutoFit/>
          </a:bodyPr>
          <a:lstStyle/>
          <a:p>
            <a:r>
              <a:rPr lang="zh-CN" altLang="en-US" b="1" dirty="0" smtClean="0">
                <a:solidFill>
                  <a:srgbClr val="0070C0"/>
                </a:solidFill>
              </a:rPr>
              <a:t>目的：</a:t>
            </a:r>
            <a:endParaRPr lang="zh-CN" altLang="en-US" b="1" dirty="0">
              <a:solidFill>
                <a:srgbClr val="0070C0"/>
              </a:solidFill>
            </a:endParaRPr>
          </a:p>
        </p:txBody>
      </p:sp>
      <p:sp>
        <p:nvSpPr>
          <p:cNvPr id="15" name="TextBox 14"/>
          <p:cNvSpPr txBox="1"/>
          <p:nvPr/>
        </p:nvSpPr>
        <p:spPr>
          <a:xfrm>
            <a:off x="202613" y="2427734"/>
            <a:ext cx="1082348" cy="307777"/>
          </a:xfrm>
          <a:prstGeom prst="rect">
            <a:avLst/>
          </a:prstGeom>
          <a:noFill/>
        </p:spPr>
        <p:txBody>
          <a:bodyPr wrap="none" rtlCol="0">
            <a:spAutoFit/>
          </a:bodyPr>
          <a:lstStyle/>
          <a:p>
            <a:r>
              <a:rPr lang="zh-CN" altLang="en-US" b="1" dirty="0" smtClean="0">
                <a:solidFill>
                  <a:srgbClr val="0070C0"/>
                </a:solidFill>
              </a:rPr>
              <a:t>项目计划：</a:t>
            </a:r>
            <a:endParaRPr lang="zh-CN" altLang="en-US" b="1" dirty="0">
              <a:solidFill>
                <a:srgbClr val="0070C0"/>
              </a:solidFill>
            </a:endParaRPr>
          </a:p>
        </p:txBody>
      </p:sp>
    </p:spTree>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anim calcmode="lin" valueType="num">
                                      <p:cBhvr>
                                        <p:cTn id="26" dur="1000" fill="hold"/>
                                        <p:tgtEl>
                                          <p:spTgt spid="13"/>
                                        </p:tgtEl>
                                        <p:attrNameLst>
                                          <p:attrName>ppt_x</p:attrName>
                                        </p:attrNameLst>
                                      </p:cBhvr>
                                      <p:tavLst>
                                        <p:tav tm="0">
                                          <p:val>
                                            <p:strVal val="#ppt_x"/>
                                          </p:val>
                                        </p:tav>
                                        <p:tav tm="100000">
                                          <p:val>
                                            <p:strVal val="#ppt_x"/>
                                          </p:val>
                                        </p:tav>
                                      </p:tavLst>
                                    </p:anim>
                                    <p:anim calcmode="lin" valueType="num">
                                      <p:cBhvr>
                                        <p:cTn id="27" dur="1000" fill="hold"/>
                                        <p:tgtEl>
                                          <p:spTgt spid="13"/>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1000"/>
                                        <p:tgtEl>
                                          <p:spTgt spid="15"/>
                                        </p:tgtEl>
                                      </p:cBhvr>
                                    </p:animEffect>
                                    <p:anim calcmode="lin" valueType="num">
                                      <p:cBhvr>
                                        <p:cTn id="31" dur="1000" fill="hold"/>
                                        <p:tgtEl>
                                          <p:spTgt spid="15"/>
                                        </p:tgtEl>
                                        <p:attrNameLst>
                                          <p:attrName>ppt_x</p:attrName>
                                        </p:attrNameLst>
                                      </p:cBhvr>
                                      <p:tavLst>
                                        <p:tav tm="0">
                                          <p:val>
                                            <p:strVal val="#ppt_x"/>
                                          </p:val>
                                        </p:tav>
                                        <p:tav tm="100000">
                                          <p:val>
                                            <p:strVal val="#ppt_x"/>
                                          </p:val>
                                        </p:tav>
                                      </p:tavLst>
                                    </p:anim>
                                    <p:anim calcmode="lin" valueType="num">
                                      <p:cBhvr>
                                        <p:cTn id="3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P spid="14" grpId="0"/>
      <p:bldP spid="15"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4</a:t>
            </a:r>
            <a:endParaRPr lang="zh-CN" altLang="en-US" sz="6000" b="1" dirty="0">
              <a:solidFill>
                <a:srgbClr val="002060"/>
              </a:solidFill>
            </a:endParaRPr>
          </a:p>
        </p:txBody>
      </p:sp>
      <p:sp>
        <p:nvSpPr>
          <p:cNvPr id="3" name="TextBox 2"/>
          <p:cNvSpPr txBox="1"/>
          <p:nvPr/>
        </p:nvSpPr>
        <p:spPr>
          <a:xfrm>
            <a:off x="1390649" y="118012"/>
            <a:ext cx="4981551" cy="572464"/>
          </a:xfrm>
          <a:prstGeom prst="rect">
            <a:avLst/>
          </a:prstGeom>
          <a:noFill/>
        </p:spPr>
        <p:txBody>
          <a:bodyPr wrap="square" rtlCol="0">
            <a:spAutoFit/>
          </a:bodyPr>
          <a:lstStyle/>
          <a:p>
            <a:pPr lvl="0">
              <a:lnSpc>
                <a:spcPct val="130000"/>
              </a:lnSpc>
            </a:pPr>
            <a:r>
              <a:rPr lang="zh-CN" altLang="en-US"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下半年工作规划</a:t>
            </a:r>
            <a:r>
              <a:rPr lang="en-US" altLang="zh-CN"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a:t>
            </a:r>
            <a:r>
              <a:rPr lang="zh-CN" altLang="en-US" sz="2400"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研发计划立项项目规划</a:t>
            </a:r>
            <a:endParaRPr lang="zh-CN" altLang="en-US" sz="2400" b="1" dirty="0">
              <a:solidFill>
                <a:schemeClr val="accent1"/>
              </a:solidFill>
              <a:latin typeface="Arial" panose="020B0604020202020204" pitchFamily="34" charset="0"/>
              <a:ea typeface="微软雅黑" panose="020B0503020204020204" pitchFamily="34" charset="-122"/>
              <a:sym typeface="Calibri" panose="020F0502020204030204" pitchFamily="34" charset="0"/>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95595" y="1588462"/>
            <a:ext cx="7359285" cy="715581"/>
          </a:xfrm>
          <a:prstGeom prst="rect">
            <a:avLst/>
          </a:prstGeom>
          <a:noFill/>
        </p:spPr>
        <p:txBody>
          <a:bodyPr wrap="square" lIns="68580" tIns="34290" rIns="68580" bIns="34290" rtlCol="0">
            <a:spAutoFit/>
          </a:bodyPr>
          <a:lstStyle/>
          <a:p>
            <a:r>
              <a:rPr lang="zh-CN" altLang="en-US" sz="1400" kern="0" dirty="0">
                <a:solidFill>
                  <a:sysClr val="windowText" lastClr="000000"/>
                </a:solidFill>
                <a:latin typeface="微软雅黑" panose="020B0503020204020204" pitchFamily="34" charset="-122"/>
                <a:ea typeface="微软雅黑" panose="020B0503020204020204" pitchFamily="34" charset="-122"/>
              </a:rPr>
              <a:t>重新开发一版中控</a:t>
            </a:r>
            <a:r>
              <a:rPr lang="zh-CN" altLang="en-US" sz="1400" kern="0" dirty="0" smtClean="0">
                <a:solidFill>
                  <a:sysClr val="windowText" lastClr="000000"/>
                </a:solidFill>
                <a:latin typeface="微软雅黑" panose="020B0503020204020204" pitchFamily="34" charset="-122"/>
                <a:ea typeface="微软雅黑" panose="020B0503020204020204" pitchFamily="34" charset="-122"/>
              </a:rPr>
              <a:t>系统，采用</a:t>
            </a:r>
            <a:r>
              <a:rPr lang="en-US" altLang="zh-CN" sz="1400" kern="0" dirty="0" smtClean="0">
                <a:solidFill>
                  <a:sysClr val="windowText" lastClr="000000"/>
                </a:solidFill>
                <a:latin typeface="微软雅黑" panose="020B0503020204020204" pitchFamily="34" charset="-122"/>
                <a:ea typeface="微软雅黑" panose="020B0503020204020204" pitchFamily="34" charset="-122"/>
              </a:rPr>
              <a:t>B/S</a:t>
            </a:r>
            <a:r>
              <a:rPr lang="zh-CN" altLang="en-US" sz="1400" kern="0" dirty="0" smtClean="0">
                <a:solidFill>
                  <a:sysClr val="windowText" lastClr="000000"/>
                </a:solidFill>
                <a:latin typeface="微软雅黑" panose="020B0503020204020204" pitchFamily="34" charset="-122"/>
                <a:ea typeface="微软雅黑" panose="020B0503020204020204" pitchFamily="34" charset="-122"/>
              </a:rPr>
              <a:t>架构，满足大</a:t>
            </a:r>
            <a:r>
              <a:rPr lang="zh-CN" altLang="en-US" sz="1400" kern="0" dirty="0">
                <a:solidFill>
                  <a:sysClr val="windowText" lastClr="000000"/>
                </a:solidFill>
                <a:latin typeface="微软雅黑" panose="020B0503020204020204" pitchFamily="34" charset="-122"/>
                <a:ea typeface="微软雅黑" panose="020B0503020204020204" pitchFamily="34" charset="-122"/>
              </a:rPr>
              <a:t>数据分析技术的广泛应用和业主对中</a:t>
            </a:r>
            <a:r>
              <a:rPr lang="zh-CN" altLang="en-US" sz="1400" kern="0" dirty="0" smtClean="0">
                <a:solidFill>
                  <a:sysClr val="windowText" lastClr="000000"/>
                </a:solidFill>
                <a:latin typeface="微软雅黑" panose="020B0503020204020204" pitchFamily="34" charset="-122"/>
                <a:ea typeface="微软雅黑" panose="020B0503020204020204" pitchFamily="34" charset="-122"/>
              </a:rPr>
              <a:t>控各种</a:t>
            </a:r>
            <a:r>
              <a:rPr lang="zh-CN" altLang="en-US" sz="1400" kern="0" dirty="0">
                <a:solidFill>
                  <a:sysClr val="windowText" lastClr="000000"/>
                </a:solidFill>
                <a:latin typeface="微软雅黑" panose="020B0503020204020204" pitchFamily="34" charset="-122"/>
                <a:ea typeface="微软雅黑" panose="020B0503020204020204" pitchFamily="34" charset="-122"/>
              </a:rPr>
              <a:t>定制</a:t>
            </a:r>
            <a:r>
              <a:rPr lang="zh-CN" altLang="en-US" sz="1400" kern="0" dirty="0" smtClean="0">
                <a:solidFill>
                  <a:sysClr val="windowText" lastClr="000000"/>
                </a:solidFill>
                <a:latin typeface="微软雅黑" panose="020B0503020204020204" pitchFamily="34" charset="-122"/>
                <a:ea typeface="微软雅黑" panose="020B0503020204020204" pitchFamily="34" charset="-122"/>
              </a:rPr>
              <a:t>化、多样化的需求，从系统的整体性能、功能、部署灵活便捷性、功能优化响应时效性进行全面升级。</a:t>
            </a:r>
            <a:endParaRPr lang="zh-CN" altLang="en-US" sz="1400" kern="0" dirty="0">
              <a:solidFill>
                <a:sysClr val="windowText" lastClr="000000"/>
              </a:solidFill>
              <a:latin typeface="微软雅黑" panose="020B0503020204020204" pitchFamily="34" charset="-122"/>
              <a:ea typeface="微软雅黑" panose="020B0503020204020204" pitchFamily="34" charset="-122"/>
            </a:endParaRPr>
          </a:p>
        </p:txBody>
      </p:sp>
      <p:grpSp>
        <p:nvGrpSpPr>
          <p:cNvPr id="9" name="组合 62"/>
          <p:cNvGrpSpPr/>
          <p:nvPr/>
        </p:nvGrpSpPr>
        <p:grpSpPr>
          <a:xfrm>
            <a:off x="729556" y="739130"/>
            <a:ext cx="2898196" cy="417206"/>
            <a:chOff x="557497" y="555526"/>
            <a:chExt cx="3146978" cy="556275"/>
          </a:xfrm>
        </p:grpSpPr>
        <p:sp>
          <p:nvSpPr>
            <p:cNvPr id="10" name="矩形 9"/>
            <p:cNvSpPr/>
            <p:nvPr/>
          </p:nvSpPr>
          <p:spPr>
            <a:xfrm>
              <a:off x="557497" y="555526"/>
              <a:ext cx="3146978" cy="43204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1" name="矩形 5"/>
            <p:cNvSpPr/>
            <p:nvPr/>
          </p:nvSpPr>
          <p:spPr>
            <a:xfrm>
              <a:off x="557497" y="987575"/>
              <a:ext cx="3136558" cy="124226"/>
            </a:xfrm>
            <a:custGeom>
              <a:avLst/>
              <a:gdLst/>
              <a:ahLst/>
              <a:cxnLst/>
              <a:rect l="l" t="t" r="r" b="b"/>
              <a:pathLst>
                <a:path w="1656184" h="144015">
                  <a:moveTo>
                    <a:pt x="744561" y="72008"/>
                  </a:moveTo>
                  <a:lnTo>
                    <a:pt x="911616" y="72008"/>
                  </a:lnTo>
                  <a:lnTo>
                    <a:pt x="828088" y="144015"/>
                  </a:lnTo>
                  <a:close/>
                  <a:moveTo>
                    <a:pt x="0" y="0"/>
                  </a:moveTo>
                  <a:lnTo>
                    <a:pt x="1656184" y="0"/>
                  </a:lnTo>
                  <a:lnTo>
                    <a:pt x="1656184" y="72008"/>
                  </a:lnTo>
                  <a:lnTo>
                    <a:pt x="911616" y="72008"/>
                  </a:lnTo>
                  <a:lnTo>
                    <a:pt x="911618" y="72006"/>
                  </a:lnTo>
                  <a:lnTo>
                    <a:pt x="744559" y="72006"/>
                  </a:lnTo>
                  <a:lnTo>
                    <a:pt x="744561" y="72008"/>
                  </a:lnTo>
                  <a:lnTo>
                    <a:pt x="0" y="72008"/>
                  </a:lnTo>
                  <a:close/>
                </a:path>
              </a:pathLst>
            </a:custGeom>
            <a:pattFill prst="wdUpDiag">
              <a:fgClr>
                <a:srgbClr val="0070C0"/>
              </a:fgClr>
              <a:bgClr>
                <a:srgbClr val="002060"/>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1491286" y="615993"/>
              <a:ext cx="1488567" cy="362492"/>
            </a:xfrm>
            <a:prstGeom prst="rect">
              <a:avLst/>
            </a:prstGeom>
            <a:noFill/>
          </p:spPr>
          <p:txBody>
            <a:bodyPr wrap="none" rtlCol="0" anchor="ctr">
              <a:spAutoFit/>
            </a:bodyPr>
            <a:lstStyle/>
            <a:p>
              <a:pPr algn="ctr">
                <a:lnSpc>
                  <a:spcPts val="1350"/>
                </a:lnSpc>
              </a:pPr>
              <a:r>
                <a:rPr lang="en-US" altLang="zh-CN" b="1" dirty="0" smtClean="0">
                  <a:solidFill>
                    <a:schemeClr val="bg1"/>
                  </a:solidFill>
                  <a:latin typeface="微软雅黑" panose="020B0503020204020204" pitchFamily="34" charset="-122"/>
                  <a:ea typeface="微软雅黑" panose="020B0503020204020204" pitchFamily="34" charset="-122"/>
                </a:rPr>
                <a:t>9</a:t>
              </a:r>
              <a:r>
                <a:rPr lang="zh-CN" altLang="en-US" b="1" dirty="0" smtClean="0">
                  <a:solidFill>
                    <a:schemeClr val="bg1"/>
                  </a:solidFill>
                  <a:latin typeface="微软雅黑" panose="020B0503020204020204" pitchFamily="34" charset="-122"/>
                  <a:ea typeface="微软雅黑" panose="020B0503020204020204" pitchFamily="34" charset="-122"/>
                </a:rPr>
                <a:t>、中控</a:t>
              </a:r>
              <a:r>
                <a:rPr lang="en-US" altLang="zh-CN" b="1" dirty="0" smtClean="0">
                  <a:solidFill>
                    <a:schemeClr val="bg1"/>
                  </a:solidFill>
                  <a:latin typeface="微软雅黑" panose="020B0503020204020204" pitchFamily="34" charset="-122"/>
                  <a:ea typeface="微软雅黑" panose="020B0503020204020204" pitchFamily="34" charset="-122"/>
                </a:rPr>
                <a:t>2.0</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13" name="TextBox 12"/>
          <p:cNvSpPr txBox="1"/>
          <p:nvPr/>
        </p:nvSpPr>
        <p:spPr>
          <a:xfrm>
            <a:off x="708423" y="2735511"/>
            <a:ext cx="7333628" cy="1754326"/>
          </a:xfrm>
          <a:prstGeom prst="rect">
            <a:avLst/>
          </a:prstGeom>
          <a:noFill/>
        </p:spPr>
        <p:txBody>
          <a:bodyPr wrap="square" rtlCol="0">
            <a:spAutoFit/>
          </a:bodyPr>
          <a:lstStyle/>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1</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完成系统</a:t>
            </a:r>
            <a:r>
              <a:rPr lang="zh-CN" altLang="en-US" sz="1200" kern="0" dirty="0">
                <a:solidFill>
                  <a:sysClr val="windowText" lastClr="000000"/>
                </a:solidFill>
                <a:latin typeface="微软雅黑" panose="020B0503020204020204" pitchFamily="34" charset="-122"/>
                <a:ea typeface="微软雅黑" panose="020B0503020204020204" pitchFamily="34" charset="-122"/>
              </a:rPr>
              <a:t>的对标和项目立项；                                                            </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2</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4</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月完成系统概要设计和详细设计。                                </a:t>
            </a:r>
            <a:endParaRPr lang="zh-CN" altLang="en-US"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3</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5</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月完成系统</a:t>
            </a:r>
            <a:r>
              <a:rPr lang="en-US" altLang="zh-CN" sz="1200" kern="0" dirty="0">
                <a:solidFill>
                  <a:sysClr val="windowText" lastClr="000000"/>
                </a:solidFill>
                <a:latin typeface="微软雅黑" panose="020B0503020204020204" pitchFamily="34" charset="-122"/>
                <a:ea typeface="微软雅黑" panose="020B0503020204020204" pitchFamily="34" charset="-122"/>
              </a:rPr>
              <a:t>UI</a:t>
            </a:r>
            <a:r>
              <a:rPr lang="zh-CN" altLang="en-US" sz="1200" kern="0" dirty="0">
                <a:solidFill>
                  <a:sysClr val="windowText" lastClr="000000"/>
                </a:solidFill>
                <a:latin typeface="微软雅黑" panose="020B0503020204020204" pitchFamily="34" charset="-122"/>
                <a:ea typeface="微软雅黑" panose="020B0503020204020204" pitchFamily="34" charset="-122"/>
              </a:rPr>
              <a:t>设计。</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a:solidFill>
                  <a:sysClr val="windowText" lastClr="000000"/>
                </a:solidFill>
                <a:latin typeface="微软雅黑" panose="020B0503020204020204" pitchFamily="34" charset="-122"/>
                <a:ea typeface="微软雅黑" panose="020B0503020204020204" pitchFamily="34" charset="-122"/>
              </a:rPr>
              <a:t>4</a:t>
            </a:r>
            <a:r>
              <a:rPr lang="zh-CN" altLang="en-US" sz="1200" kern="0" dirty="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9</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月完成系统功能开发。</a:t>
            </a:r>
            <a:endParaRPr lang="en-US" altLang="zh-CN" sz="1200" kern="0" dirty="0" smtClean="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5</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11</a:t>
            </a:r>
            <a:r>
              <a:rPr lang="zh-CN" altLang="en-US" sz="1200" kern="0" dirty="0">
                <a:solidFill>
                  <a:sysClr val="windowText" lastClr="000000"/>
                </a:solidFill>
                <a:latin typeface="微软雅黑" panose="020B0503020204020204" pitchFamily="34" charset="-122"/>
                <a:ea typeface="微软雅黑" panose="020B0503020204020204" pitchFamily="34" charset="-122"/>
              </a:rPr>
              <a:t>月完成系统测试和现场实际测试。</a:t>
            </a:r>
            <a:endParaRPr lang="en-US" altLang="zh-CN" sz="1200" kern="0" dirty="0" smtClean="0">
              <a:solidFill>
                <a:sysClr val="windowText" lastClr="000000"/>
              </a:solidFill>
              <a:latin typeface="微软雅黑" panose="020B0503020204020204" pitchFamily="34" charset="-122"/>
              <a:ea typeface="微软雅黑" panose="020B0503020204020204" pitchFamily="34" charset="-122"/>
            </a:endParaRPr>
          </a:p>
          <a:p>
            <a:pPr>
              <a:lnSpc>
                <a:spcPct val="150000"/>
              </a:lnSpc>
              <a:defRPr/>
            </a:pP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6</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 </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2021</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年</a:t>
            </a:r>
            <a:r>
              <a:rPr lang="en-US" altLang="zh-CN" sz="1200" kern="0" dirty="0" smtClean="0">
                <a:solidFill>
                  <a:sysClr val="windowText" lastClr="000000"/>
                </a:solidFill>
                <a:latin typeface="微软雅黑" panose="020B0503020204020204" pitchFamily="34" charset="-122"/>
                <a:ea typeface="微软雅黑" panose="020B0503020204020204" pitchFamily="34" charset="-122"/>
              </a:rPr>
              <a:t>12</a:t>
            </a:r>
            <a:r>
              <a:rPr lang="zh-CN" altLang="en-US" sz="1200" kern="0" dirty="0" smtClean="0">
                <a:solidFill>
                  <a:sysClr val="windowText" lastClr="000000"/>
                </a:solidFill>
                <a:latin typeface="微软雅黑" panose="020B0503020204020204" pitchFamily="34" charset="-122"/>
                <a:ea typeface="微软雅黑" panose="020B0503020204020204" pitchFamily="34" charset="-122"/>
              </a:rPr>
              <a:t>月</a:t>
            </a:r>
            <a:r>
              <a:rPr lang="zh-CN" altLang="en-US" sz="1200" kern="0" dirty="0">
                <a:solidFill>
                  <a:sysClr val="windowText" lastClr="000000"/>
                </a:solidFill>
                <a:latin typeface="微软雅黑" panose="020B0503020204020204" pitchFamily="34" charset="-122"/>
                <a:ea typeface="微软雅黑" panose="020B0503020204020204" pitchFamily="34" charset="-122"/>
              </a:rPr>
              <a:t>完成系统验收及结项。</a:t>
            </a:r>
            <a:endParaRPr lang="en-US" altLang="zh-CN" sz="1200" kern="0" dirty="0">
              <a:solidFill>
                <a:sysClr val="windowText" lastClr="000000"/>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155655" y="1241017"/>
            <a:ext cx="881973" cy="369332"/>
          </a:xfrm>
          <a:prstGeom prst="rect">
            <a:avLst/>
          </a:prstGeom>
          <a:noFill/>
        </p:spPr>
        <p:txBody>
          <a:bodyPr wrap="none" rtlCol="0">
            <a:spAutoFit/>
          </a:bodyPr>
          <a:lstStyle/>
          <a:p>
            <a:r>
              <a:rPr lang="zh-CN" altLang="en-US" b="1" dirty="0" smtClean="0">
                <a:solidFill>
                  <a:srgbClr val="0070C0"/>
                </a:solidFill>
              </a:rPr>
              <a:t>目的：</a:t>
            </a:r>
            <a:endParaRPr lang="zh-CN" altLang="en-US" b="1" dirty="0">
              <a:solidFill>
                <a:srgbClr val="0070C0"/>
              </a:solidFill>
            </a:endParaRPr>
          </a:p>
        </p:txBody>
      </p:sp>
      <p:sp>
        <p:nvSpPr>
          <p:cNvPr id="15" name="TextBox 14"/>
          <p:cNvSpPr txBox="1"/>
          <p:nvPr/>
        </p:nvSpPr>
        <p:spPr>
          <a:xfrm>
            <a:off x="202613" y="2427734"/>
            <a:ext cx="1082348" cy="307777"/>
          </a:xfrm>
          <a:prstGeom prst="rect">
            <a:avLst/>
          </a:prstGeom>
          <a:noFill/>
        </p:spPr>
        <p:txBody>
          <a:bodyPr wrap="none" rtlCol="0">
            <a:spAutoFit/>
          </a:bodyPr>
          <a:lstStyle/>
          <a:p>
            <a:r>
              <a:rPr lang="zh-CN" altLang="en-US" b="1" dirty="0" smtClean="0">
                <a:solidFill>
                  <a:srgbClr val="0070C0"/>
                </a:solidFill>
              </a:rPr>
              <a:t>项目计划：</a:t>
            </a:r>
            <a:endParaRPr lang="zh-CN" altLang="en-US" b="1" dirty="0">
              <a:solidFill>
                <a:srgbClr val="0070C0"/>
              </a:solidFill>
            </a:endParaRPr>
          </a:p>
        </p:txBody>
      </p:sp>
    </p:spTree>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anim calcmode="lin" valueType="num">
                                      <p:cBhvr>
                                        <p:cTn id="26" dur="1000" fill="hold"/>
                                        <p:tgtEl>
                                          <p:spTgt spid="13"/>
                                        </p:tgtEl>
                                        <p:attrNameLst>
                                          <p:attrName>ppt_x</p:attrName>
                                        </p:attrNameLst>
                                      </p:cBhvr>
                                      <p:tavLst>
                                        <p:tav tm="0">
                                          <p:val>
                                            <p:strVal val="#ppt_x"/>
                                          </p:val>
                                        </p:tav>
                                        <p:tav tm="100000">
                                          <p:val>
                                            <p:strVal val="#ppt_x"/>
                                          </p:val>
                                        </p:tav>
                                      </p:tavLst>
                                    </p:anim>
                                    <p:anim calcmode="lin" valueType="num">
                                      <p:cBhvr>
                                        <p:cTn id="27" dur="1000" fill="hold"/>
                                        <p:tgtEl>
                                          <p:spTgt spid="13"/>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1000"/>
                                        <p:tgtEl>
                                          <p:spTgt spid="15"/>
                                        </p:tgtEl>
                                      </p:cBhvr>
                                    </p:animEffect>
                                    <p:anim calcmode="lin" valueType="num">
                                      <p:cBhvr>
                                        <p:cTn id="31" dur="1000" fill="hold"/>
                                        <p:tgtEl>
                                          <p:spTgt spid="15"/>
                                        </p:tgtEl>
                                        <p:attrNameLst>
                                          <p:attrName>ppt_x</p:attrName>
                                        </p:attrNameLst>
                                      </p:cBhvr>
                                      <p:tavLst>
                                        <p:tav tm="0">
                                          <p:val>
                                            <p:strVal val="#ppt_x"/>
                                          </p:val>
                                        </p:tav>
                                        <p:tav tm="100000">
                                          <p:val>
                                            <p:strVal val="#ppt_x"/>
                                          </p:val>
                                        </p:tav>
                                      </p:tavLst>
                                    </p:anim>
                                    <p:anim calcmode="lin" valueType="num">
                                      <p:cBhvr>
                                        <p:cTn id="3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P spid="14" grpId="0"/>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4</a:t>
            </a:r>
            <a:endParaRPr lang="zh-CN" altLang="en-US" sz="6000" b="1" dirty="0">
              <a:solidFill>
                <a:srgbClr val="002060"/>
              </a:solidFill>
            </a:endParaRPr>
          </a:p>
        </p:txBody>
      </p:sp>
      <p:sp>
        <p:nvSpPr>
          <p:cNvPr id="3" name="TextBox 2"/>
          <p:cNvSpPr txBox="1"/>
          <p:nvPr/>
        </p:nvSpPr>
        <p:spPr>
          <a:xfrm>
            <a:off x="1390649" y="118012"/>
            <a:ext cx="4981551" cy="572464"/>
          </a:xfrm>
          <a:prstGeom prst="rect">
            <a:avLst/>
          </a:prstGeom>
          <a:noFill/>
        </p:spPr>
        <p:txBody>
          <a:bodyPr wrap="square" rtlCol="0">
            <a:spAutoFit/>
          </a:bodyPr>
          <a:lstStyle/>
          <a:p>
            <a:pPr lvl="0">
              <a:lnSpc>
                <a:spcPct val="130000"/>
              </a:lnSpc>
            </a:pPr>
            <a:r>
              <a:rPr lang="zh-CN" altLang="en-US" b="1" dirty="0">
                <a:solidFill>
                  <a:schemeClr val="accent1"/>
                </a:solidFill>
                <a:latin typeface="Arial" panose="020B0604020202020204" pitchFamily="34" charset="0"/>
                <a:ea typeface="微软雅黑" panose="020B0503020204020204" pitchFamily="34" charset="-122"/>
                <a:sym typeface="Calibri" panose="020F0502020204030204" pitchFamily="34" charset="0"/>
              </a:rPr>
              <a:t>下半年工作规划</a:t>
            </a:r>
            <a:r>
              <a:rPr lang="en-US" altLang="zh-CN"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a:t>
            </a:r>
            <a:r>
              <a:rPr lang="zh-CN" altLang="en-US" sz="2400" b="1" dirty="0" smtClean="0">
                <a:solidFill>
                  <a:schemeClr val="accent1"/>
                </a:solidFill>
                <a:latin typeface="Arial" panose="020B0604020202020204" pitchFamily="34" charset="0"/>
                <a:ea typeface="微软雅黑" panose="020B0503020204020204" pitchFamily="34" charset="-122"/>
                <a:sym typeface="Calibri" panose="020F0502020204030204" pitchFamily="34" charset="0"/>
              </a:rPr>
              <a:t>其他工作计划</a:t>
            </a:r>
            <a:endParaRPr lang="zh-CN" altLang="en-US" sz="2400" b="1" dirty="0">
              <a:solidFill>
                <a:schemeClr val="accent1"/>
              </a:solidFill>
              <a:latin typeface="Arial" panose="020B0604020202020204" pitchFamily="34" charset="0"/>
              <a:ea typeface="微软雅黑" panose="020B0503020204020204" pitchFamily="34" charset="-122"/>
              <a:sym typeface="Calibri" panose="020F0502020204030204" pitchFamily="34" charset="0"/>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grpSp>
        <p:nvGrpSpPr>
          <p:cNvPr id="9" name="组合 62"/>
          <p:cNvGrpSpPr/>
          <p:nvPr/>
        </p:nvGrpSpPr>
        <p:grpSpPr>
          <a:xfrm>
            <a:off x="729556" y="739130"/>
            <a:ext cx="2898196" cy="417206"/>
            <a:chOff x="557497" y="555526"/>
            <a:chExt cx="3146978" cy="556275"/>
          </a:xfrm>
        </p:grpSpPr>
        <p:sp>
          <p:nvSpPr>
            <p:cNvPr id="10" name="矩形 9"/>
            <p:cNvSpPr/>
            <p:nvPr/>
          </p:nvSpPr>
          <p:spPr>
            <a:xfrm>
              <a:off x="557497" y="555526"/>
              <a:ext cx="3146978" cy="43204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1" name="矩形 5"/>
            <p:cNvSpPr/>
            <p:nvPr/>
          </p:nvSpPr>
          <p:spPr>
            <a:xfrm>
              <a:off x="557497" y="987575"/>
              <a:ext cx="3136558" cy="124226"/>
            </a:xfrm>
            <a:custGeom>
              <a:avLst/>
              <a:gdLst/>
              <a:ahLst/>
              <a:cxnLst/>
              <a:rect l="l" t="t" r="r" b="b"/>
              <a:pathLst>
                <a:path w="1656184" h="144015">
                  <a:moveTo>
                    <a:pt x="744561" y="72008"/>
                  </a:moveTo>
                  <a:lnTo>
                    <a:pt x="911616" y="72008"/>
                  </a:lnTo>
                  <a:lnTo>
                    <a:pt x="828088" y="144015"/>
                  </a:lnTo>
                  <a:close/>
                  <a:moveTo>
                    <a:pt x="0" y="0"/>
                  </a:moveTo>
                  <a:lnTo>
                    <a:pt x="1656184" y="0"/>
                  </a:lnTo>
                  <a:lnTo>
                    <a:pt x="1656184" y="72008"/>
                  </a:lnTo>
                  <a:lnTo>
                    <a:pt x="911616" y="72008"/>
                  </a:lnTo>
                  <a:lnTo>
                    <a:pt x="911618" y="72006"/>
                  </a:lnTo>
                  <a:lnTo>
                    <a:pt x="744559" y="72006"/>
                  </a:lnTo>
                  <a:lnTo>
                    <a:pt x="744561" y="72008"/>
                  </a:lnTo>
                  <a:lnTo>
                    <a:pt x="0" y="72008"/>
                  </a:lnTo>
                  <a:close/>
                </a:path>
              </a:pathLst>
            </a:custGeom>
            <a:pattFill prst="wdUpDiag">
              <a:fgClr>
                <a:srgbClr val="0070C0"/>
              </a:fgClr>
              <a:bgClr>
                <a:srgbClr val="002060"/>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1634015" y="615993"/>
              <a:ext cx="1203107" cy="362492"/>
            </a:xfrm>
            <a:prstGeom prst="rect">
              <a:avLst/>
            </a:prstGeom>
            <a:noFill/>
          </p:spPr>
          <p:txBody>
            <a:bodyPr wrap="none" rtlCol="0" anchor="ctr">
              <a:spAutoFit/>
            </a:bodyPr>
            <a:lstStyle/>
            <a:p>
              <a:pPr algn="ctr">
                <a:lnSpc>
                  <a:spcPts val="1350"/>
                </a:lnSpc>
              </a:pPr>
              <a:r>
                <a:rPr lang="zh-CN" altLang="en-US" b="1" dirty="0" smtClean="0">
                  <a:solidFill>
                    <a:schemeClr val="bg1"/>
                  </a:solidFill>
                  <a:latin typeface="微软雅黑" panose="020B0503020204020204" pitchFamily="34" charset="-122"/>
                  <a:ea typeface="微软雅黑" panose="020B0503020204020204" pitchFamily="34" charset="-122"/>
                </a:rPr>
                <a:t>其他工作</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16" name="空心弧 15"/>
          <p:cNvSpPr/>
          <p:nvPr/>
        </p:nvSpPr>
        <p:spPr>
          <a:xfrm rot="5400000">
            <a:off x="812702" y="1524036"/>
            <a:ext cx="2492995" cy="2320171"/>
          </a:xfrm>
          <a:prstGeom prst="blockArc">
            <a:avLst>
              <a:gd name="adj1" fmla="val 10897210"/>
              <a:gd name="adj2" fmla="val 6953"/>
              <a:gd name="adj3" fmla="val 1246"/>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anchor="ctr"/>
          <a:lstStyle/>
          <a:p>
            <a:pPr algn="ctr" defTabSz="913765">
              <a:defRPr/>
            </a:pPr>
            <a:endParaRPr lang="zh-CN" altLang="en-US" sz="2500">
              <a:solidFill>
                <a:schemeClr val="tx1"/>
              </a:solidFill>
              <a:latin typeface="+mj-ea"/>
              <a:ea typeface="+mj-ea"/>
              <a:cs typeface="Arial" panose="020B0604020202020204" pitchFamily="34" charset="0"/>
            </a:endParaRPr>
          </a:p>
        </p:txBody>
      </p:sp>
      <p:cxnSp>
        <p:nvCxnSpPr>
          <p:cNvPr id="17" name="直接连接符 16"/>
          <p:cNvCxnSpPr/>
          <p:nvPr/>
        </p:nvCxnSpPr>
        <p:spPr bwMode="auto">
          <a:xfrm>
            <a:off x="2542645" y="1591790"/>
            <a:ext cx="11435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bwMode="auto">
          <a:xfrm>
            <a:off x="2582030" y="3805313"/>
            <a:ext cx="114224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bwMode="auto">
          <a:xfrm>
            <a:off x="3234099" y="2342432"/>
            <a:ext cx="1058365"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a:endCxn id="48" idx="2"/>
          </p:cNvCxnSpPr>
          <p:nvPr/>
        </p:nvCxnSpPr>
        <p:spPr bwMode="auto">
          <a:xfrm flipV="1">
            <a:off x="3119480" y="3094039"/>
            <a:ext cx="1141609" cy="29687"/>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4442162" y="1230184"/>
            <a:ext cx="1835128" cy="369324"/>
          </a:xfrm>
          <a:prstGeom prst="rect">
            <a:avLst/>
          </a:prstGeom>
        </p:spPr>
        <p:txBody>
          <a:bodyPr wrap="square" lIns="91431" tIns="45716" rIns="91431" bIns="45716">
            <a:spAutoFit/>
          </a:bodyPr>
          <a:lstStyle/>
          <a:p>
            <a:r>
              <a:rPr lang="zh-CN" altLang="en-US" dirty="0" smtClean="0">
                <a:latin typeface="+mj-ea"/>
                <a:ea typeface="+mj-ea"/>
              </a:rPr>
              <a:t>系统维护</a:t>
            </a:r>
            <a:endParaRPr lang="zh-CN" altLang="en-US" dirty="0">
              <a:latin typeface="+mj-ea"/>
              <a:ea typeface="+mj-ea"/>
            </a:endParaRPr>
          </a:p>
        </p:txBody>
      </p:sp>
      <p:sp>
        <p:nvSpPr>
          <p:cNvPr id="22" name="矩形 47"/>
          <p:cNvSpPr>
            <a:spLocks noChangeArrowheads="1"/>
          </p:cNvSpPr>
          <p:nvPr/>
        </p:nvSpPr>
        <p:spPr bwMode="auto">
          <a:xfrm>
            <a:off x="4418884" y="1471064"/>
            <a:ext cx="3410121" cy="276991"/>
          </a:xfrm>
          <a:prstGeom prst="rect">
            <a:avLst/>
          </a:prstGeom>
          <a:noFill/>
          <a:ln>
            <a:noFill/>
          </a:ln>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None/>
            </a:pPr>
            <a:r>
              <a:rPr lang="zh-CN" altLang="en-US" sz="800" dirty="0" smtClean="0">
                <a:latin typeface="+mj-ea"/>
                <a:ea typeface="+mj-ea"/>
              </a:rPr>
              <a:t>集控、中控、能耗、</a:t>
            </a:r>
            <a:r>
              <a:rPr lang="en-US" altLang="zh-CN" sz="800" dirty="0" smtClean="0">
                <a:latin typeface="+mj-ea"/>
                <a:ea typeface="+mj-ea"/>
              </a:rPr>
              <a:t>DMS</a:t>
            </a:r>
            <a:r>
              <a:rPr lang="zh-CN" altLang="en-US" sz="800" dirty="0" smtClean="0">
                <a:latin typeface="+mj-ea"/>
                <a:ea typeface="+mj-ea"/>
              </a:rPr>
              <a:t>、可穿戴、报价等系统的维护。</a:t>
            </a:r>
            <a:endParaRPr lang="en-US" altLang="zh-CN" sz="800" dirty="0">
              <a:latin typeface="+mj-ea"/>
              <a:ea typeface="+mj-ea"/>
            </a:endParaRPr>
          </a:p>
        </p:txBody>
      </p:sp>
      <p:grpSp>
        <p:nvGrpSpPr>
          <p:cNvPr id="23" name="组合 22"/>
          <p:cNvGrpSpPr/>
          <p:nvPr/>
        </p:nvGrpSpPr>
        <p:grpSpPr bwMode="auto">
          <a:xfrm>
            <a:off x="982542" y="1786436"/>
            <a:ext cx="1792571" cy="1792338"/>
            <a:chOff x="1103084" y="2155824"/>
            <a:chExt cx="3176815" cy="3176815"/>
          </a:xfrm>
        </p:grpSpPr>
        <p:sp>
          <p:nvSpPr>
            <p:cNvPr id="24" name="椭圆 23"/>
            <p:cNvSpPr/>
            <p:nvPr/>
          </p:nvSpPr>
          <p:spPr>
            <a:xfrm>
              <a:off x="1103084" y="2155824"/>
              <a:ext cx="3176815" cy="3176815"/>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a:latin typeface="+mj-ea"/>
                <a:ea typeface="+mj-ea"/>
                <a:cs typeface="Arial" panose="020B0604020202020204" pitchFamily="34" charset="0"/>
              </a:endParaRPr>
            </a:p>
          </p:txBody>
        </p:sp>
        <p:sp>
          <p:nvSpPr>
            <p:cNvPr id="25" name="椭圆 24"/>
            <p:cNvSpPr/>
            <p:nvPr/>
          </p:nvSpPr>
          <p:spPr>
            <a:xfrm>
              <a:off x="1281790" y="2334530"/>
              <a:ext cx="2819403" cy="2819403"/>
            </a:xfrm>
            <a:prstGeom prst="ellipse">
              <a:avLst/>
            </a:prstGeom>
            <a:blipFill dpi="0" rotWithShape="1">
              <a:blip r:embed="rId2"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a:latin typeface="+mj-ea"/>
                <a:ea typeface="+mj-ea"/>
                <a:cs typeface="Arial" panose="020B0604020202020204" pitchFamily="34" charset="0"/>
              </a:endParaRPr>
            </a:p>
          </p:txBody>
        </p:sp>
      </p:grpSp>
      <p:sp>
        <p:nvSpPr>
          <p:cNvPr id="26" name="椭圆 25"/>
          <p:cNvSpPr/>
          <p:nvPr/>
        </p:nvSpPr>
        <p:spPr>
          <a:xfrm>
            <a:off x="2362427" y="1420082"/>
            <a:ext cx="296146" cy="296108"/>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latin typeface="+mj-ea"/>
                <a:ea typeface="+mj-ea"/>
              </a:rPr>
              <a:t>1</a:t>
            </a:r>
            <a:endParaRPr lang="zh-CN" altLang="en-US" dirty="0">
              <a:latin typeface="+mj-ea"/>
              <a:ea typeface="+mj-ea"/>
            </a:endParaRPr>
          </a:p>
        </p:txBody>
      </p:sp>
      <p:sp>
        <p:nvSpPr>
          <p:cNvPr id="27" name="椭圆 26"/>
          <p:cNvSpPr/>
          <p:nvPr/>
        </p:nvSpPr>
        <p:spPr>
          <a:xfrm>
            <a:off x="2990789" y="2182280"/>
            <a:ext cx="296146" cy="296108"/>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latin typeface="+mj-ea"/>
                <a:ea typeface="+mj-ea"/>
              </a:rPr>
              <a:t>2</a:t>
            </a:r>
            <a:endParaRPr lang="zh-CN" altLang="en-US" dirty="0">
              <a:latin typeface="+mj-ea"/>
              <a:ea typeface="+mj-ea"/>
            </a:endParaRPr>
          </a:p>
        </p:txBody>
      </p:sp>
      <p:sp>
        <p:nvSpPr>
          <p:cNvPr id="28" name="椭圆 27"/>
          <p:cNvSpPr/>
          <p:nvPr/>
        </p:nvSpPr>
        <p:spPr>
          <a:xfrm>
            <a:off x="2974178" y="2961510"/>
            <a:ext cx="296146" cy="296108"/>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latin typeface="+mj-ea"/>
                <a:ea typeface="+mj-ea"/>
              </a:rPr>
              <a:t>3</a:t>
            </a:r>
            <a:endParaRPr lang="zh-CN" altLang="en-US" dirty="0">
              <a:latin typeface="+mj-ea"/>
              <a:ea typeface="+mj-ea"/>
            </a:endParaRPr>
          </a:p>
        </p:txBody>
      </p:sp>
      <p:sp>
        <p:nvSpPr>
          <p:cNvPr id="29" name="椭圆 28"/>
          <p:cNvSpPr/>
          <p:nvPr/>
        </p:nvSpPr>
        <p:spPr>
          <a:xfrm>
            <a:off x="2362427" y="3635889"/>
            <a:ext cx="296146" cy="296108"/>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latin typeface="+mj-ea"/>
                <a:ea typeface="+mj-ea"/>
              </a:rPr>
              <a:t>4</a:t>
            </a:r>
            <a:endParaRPr lang="zh-CN" altLang="en-US" dirty="0">
              <a:latin typeface="+mj-ea"/>
              <a:ea typeface="+mj-ea"/>
            </a:endParaRPr>
          </a:p>
        </p:txBody>
      </p:sp>
      <p:grpSp>
        <p:nvGrpSpPr>
          <p:cNvPr id="30" name="组合 29"/>
          <p:cNvGrpSpPr/>
          <p:nvPr/>
        </p:nvGrpSpPr>
        <p:grpSpPr>
          <a:xfrm>
            <a:off x="3671273" y="1252809"/>
            <a:ext cx="622027" cy="621946"/>
            <a:chOff x="3989630" y="984316"/>
            <a:chExt cx="858956" cy="858956"/>
          </a:xfrm>
        </p:grpSpPr>
        <p:grpSp>
          <p:nvGrpSpPr>
            <p:cNvPr id="31" name="组合 30"/>
            <p:cNvGrpSpPr/>
            <p:nvPr/>
          </p:nvGrpSpPr>
          <p:grpSpPr>
            <a:xfrm>
              <a:off x="3989630" y="984316"/>
              <a:ext cx="858956" cy="858956"/>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38" name="椭圆 37"/>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32" name="组合 54"/>
            <p:cNvGrpSpPr>
              <a:grpSpLocks noChangeAspect="1"/>
            </p:cNvGrpSpPr>
            <p:nvPr/>
          </p:nvGrpSpPr>
          <p:grpSpPr bwMode="auto">
            <a:xfrm>
              <a:off x="4230408" y="1145668"/>
              <a:ext cx="389996" cy="469766"/>
              <a:chOff x="3452849" y="2667439"/>
              <a:chExt cx="239345" cy="288607"/>
            </a:xfrm>
          </p:grpSpPr>
          <p:sp>
            <p:nvSpPr>
              <p:cNvPr id="33" name="Freeform 846"/>
              <p:cNvSpPr/>
              <p:nvPr/>
            </p:nvSpPr>
            <p:spPr bwMode="auto">
              <a:xfrm>
                <a:off x="3452849" y="2721892"/>
                <a:ext cx="239345" cy="234154"/>
              </a:xfrm>
              <a:custGeom>
                <a:avLst/>
                <a:gdLst>
                  <a:gd name="T0" fmla="*/ 29 w 48"/>
                  <a:gd name="T1" fmla="*/ 0 h 47"/>
                  <a:gd name="T2" fmla="*/ 29 w 48"/>
                  <a:gd name="T3" fmla="*/ 7 h 47"/>
                  <a:gd name="T4" fmla="*/ 41 w 48"/>
                  <a:gd name="T5" fmla="*/ 23 h 47"/>
                  <a:gd name="T6" fmla="*/ 24 w 48"/>
                  <a:gd name="T7" fmla="*/ 41 h 47"/>
                  <a:gd name="T8" fmla="*/ 6 w 48"/>
                  <a:gd name="T9" fmla="*/ 23 h 47"/>
                  <a:gd name="T10" fmla="*/ 18 w 48"/>
                  <a:gd name="T11" fmla="*/ 7 h 47"/>
                  <a:gd name="T12" fmla="*/ 18 w 48"/>
                  <a:gd name="T13" fmla="*/ 0 h 47"/>
                  <a:gd name="T14" fmla="*/ 0 w 48"/>
                  <a:gd name="T15" fmla="*/ 23 h 47"/>
                  <a:gd name="T16" fmla="*/ 24 w 48"/>
                  <a:gd name="T17" fmla="*/ 47 h 47"/>
                  <a:gd name="T18" fmla="*/ 48 w 48"/>
                  <a:gd name="T19" fmla="*/ 23 h 47"/>
                  <a:gd name="T20" fmla="*/ 29 w 48"/>
                  <a:gd name="T2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7">
                    <a:moveTo>
                      <a:pt x="29" y="0"/>
                    </a:moveTo>
                    <a:cubicBezTo>
                      <a:pt x="29" y="7"/>
                      <a:pt x="29" y="7"/>
                      <a:pt x="29" y="7"/>
                    </a:cubicBezTo>
                    <a:cubicBezTo>
                      <a:pt x="36" y="9"/>
                      <a:pt x="41" y="16"/>
                      <a:pt x="41" y="23"/>
                    </a:cubicBezTo>
                    <a:cubicBezTo>
                      <a:pt x="41" y="33"/>
                      <a:pt x="33" y="41"/>
                      <a:pt x="24" y="41"/>
                    </a:cubicBezTo>
                    <a:cubicBezTo>
                      <a:pt x="14" y="41"/>
                      <a:pt x="6" y="33"/>
                      <a:pt x="6" y="23"/>
                    </a:cubicBezTo>
                    <a:cubicBezTo>
                      <a:pt x="6" y="16"/>
                      <a:pt x="11" y="9"/>
                      <a:pt x="18" y="7"/>
                    </a:cubicBezTo>
                    <a:cubicBezTo>
                      <a:pt x="18" y="0"/>
                      <a:pt x="18" y="0"/>
                      <a:pt x="18" y="0"/>
                    </a:cubicBezTo>
                    <a:cubicBezTo>
                      <a:pt x="7" y="2"/>
                      <a:pt x="0" y="12"/>
                      <a:pt x="0" y="23"/>
                    </a:cubicBezTo>
                    <a:cubicBezTo>
                      <a:pt x="0" y="37"/>
                      <a:pt x="10" y="47"/>
                      <a:pt x="24" y="47"/>
                    </a:cubicBezTo>
                    <a:cubicBezTo>
                      <a:pt x="37" y="47"/>
                      <a:pt x="48" y="37"/>
                      <a:pt x="48" y="23"/>
                    </a:cubicBezTo>
                    <a:cubicBezTo>
                      <a:pt x="48" y="12"/>
                      <a:pt x="40" y="2"/>
                      <a:pt x="29" y="0"/>
                    </a:cubicBezTo>
                    <a:close/>
                  </a:path>
                </a:pathLst>
              </a:custGeom>
              <a:solidFill>
                <a:srgbClr val="0070C0"/>
              </a:solidFill>
              <a:ln>
                <a:noFill/>
              </a:ln>
            </p:spPr>
            <p:txBody>
              <a:bodyPr lIns="162560" tIns="81280" rIns="162560" bIns="81280"/>
              <a:lstStyle/>
              <a:p>
                <a:pPr defTabSz="913765">
                  <a:defRPr/>
                </a:pPr>
                <a:endParaRPr lang="zh-CN" altLang="en-US" sz="2500">
                  <a:latin typeface="+mj-ea"/>
                  <a:ea typeface="+mj-ea"/>
                  <a:cs typeface="Arial" panose="020B0604020202020204" pitchFamily="34" charset="0"/>
                </a:endParaRPr>
              </a:p>
            </p:txBody>
          </p:sp>
          <p:sp>
            <p:nvSpPr>
              <p:cNvPr id="36" name="Freeform 847"/>
              <p:cNvSpPr/>
              <p:nvPr/>
            </p:nvSpPr>
            <p:spPr bwMode="auto">
              <a:xfrm>
                <a:off x="3547138" y="2667439"/>
                <a:ext cx="44424" cy="138859"/>
              </a:xfrm>
              <a:custGeom>
                <a:avLst/>
                <a:gdLst>
                  <a:gd name="T0" fmla="*/ 7 w 9"/>
                  <a:gd name="T1" fmla="*/ 0 h 28"/>
                  <a:gd name="T2" fmla="*/ 2 w 9"/>
                  <a:gd name="T3" fmla="*/ 0 h 28"/>
                  <a:gd name="T4" fmla="*/ 0 w 9"/>
                  <a:gd name="T5" fmla="*/ 2 h 28"/>
                  <a:gd name="T6" fmla="*/ 0 w 9"/>
                  <a:gd name="T7" fmla="*/ 10 h 28"/>
                  <a:gd name="T8" fmla="*/ 0 w 9"/>
                  <a:gd name="T9" fmla="*/ 16 h 28"/>
                  <a:gd name="T10" fmla="*/ 0 w 9"/>
                  <a:gd name="T11" fmla="*/ 26 h 28"/>
                  <a:gd name="T12" fmla="*/ 2 w 9"/>
                  <a:gd name="T13" fmla="*/ 28 h 28"/>
                  <a:gd name="T14" fmla="*/ 7 w 9"/>
                  <a:gd name="T15" fmla="*/ 28 h 28"/>
                  <a:gd name="T16" fmla="*/ 9 w 9"/>
                  <a:gd name="T17" fmla="*/ 26 h 28"/>
                  <a:gd name="T18" fmla="*/ 9 w 9"/>
                  <a:gd name="T19" fmla="*/ 16 h 28"/>
                  <a:gd name="T20" fmla="*/ 9 w 9"/>
                  <a:gd name="T21" fmla="*/ 10 h 28"/>
                  <a:gd name="T22" fmla="*/ 9 w 9"/>
                  <a:gd name="T23" fmla="*/ 2 h 28"/>
                  <a:gd name="T24" fmla="*/ 7 w 9"/>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8">
                    <a:moveTo>
                      <a:pt x="7" y="0"/>
                    </a:moveTo>
                    <a:cubicBezTo>
                      <a:pt x="2" y="0"/>
                      <a:pt x="2" y="0"/>
                      <a:pt x="2" y="0"/>
                    </a:cubicBezTo>
                    <a:cubicBezTo>
                      <a:pt x="1" y="0"/>
                      <a:pt x="0" y="1"/>
                      <a:pt x="0" y="2"/>
                    </a:cubicBezTo>
                    <a:cubicBezTo>
                      <a:pt x="0" y="10"/>
                      <a:pt x="0" y="10"/>
                      <a:pt x="0" y="10"/>
                    </a:cubicBezTo>
                    <a:cubicBezTo>
                      <a:pt x="0" y="16"/>
                      <a:pt x="0" y="16"/>
                      <a:pt x="0" y="16"/>
                    </a:cubicBezTo>
                    <a:cubicBezTo>
                      <a:pt x="0" y="26"/>
                      <a:pt x="0" y="26"/>
                      <a:pt x="0" y="26"/>
                    </a:cubicBezTo>
                    <a:cubicBezTo>
                      <a:pt x="0" y="27"/>
                      <a:pt x="1" y="28"/>
                      <a:pt x="2" y="28"/>
                    </a:cubicBezTo>
                    <a:cubicBezTo>
                      <a:pt x="7" y="28"/>
                      <a:pt x="7" y="28"/>
                      <a:pt x="7" y="28"/>
                    </a:cubicBezTo>
                    <a:cubicBezTo>
                      <a:pt x="8" y="28"/>
                      <a:pt x="9" y="27"/>
                      <a:pt x="9" y="26"/>
                    </a:cubicBezTo>
                    <a:cubicBezTo>
                      <a:pt x="9" y="16"/>
                      <a:pt x="9" y="16"/>
                      <a:pt x="9" y="16"/>
                    </a:cubicBezTo>
                    <a:cubicBezTo>
                      <a:pt x="9" y="10"/>
                      <a:pt x="9" y="10"/>
                      <a:pt x="9" y="10"/>
                    </a:cubicBezTo>
                    <a:cubicBezTo>
                      <a:pt x="9" y="2"/>
                      <a:pt x="9" y="2"/>
                      <a:pt x="9" y="2"/>
                    </a:cubicBezTo>
                    <a:cubicBezTo>
                      <a:pt x="9" y="1"/>
                      <a:pt x="8" y="0"/>
                      <a:pt x="7" y="0"/>
                    </a:cubicBezTo>
                    <a:close/>
                  </a:path>
                </a:pathLst>
              </a:custGeom>
              <a:solidFill>
                <a:srgbClr val="0070C0"/>
              </a:solidFill>
              <a:ln>
                <a:noFill/>
              </a:ln>
            </p:spPr>
            <p:txBody>
              <a:bodyPr lIns="162560" tIns="81280" rIns="162560" bIns="81280"/>
              <a:lstStyle/>
              <a:p>
                <a:pPr defTabSz="913765">
                  <a:defRPr/>
                </a:pPr>
                <a:endParaRPr lang="zh-CN" altLang="en-US" sz="2500">
                  <a:latin typeface="+mj-ea"/>
                  <a:ea typeface="+mj-ea"/>
                  <a:cs typeface="Arial" panose="020B0604020202020204" pitchFamily="34" charset="0"/>
                </a:endParaRPr>
              </a:p>
            </p:txBody>
          </p:sp>
        </p:grpSp>
      </p:grpSp>
      <p:grpSp>
        <p:nvGrpSpPr>
          <p:cNvPr id="39" name="组合 38"/>
          <p:cNvGrpSpPr/>
          <p:nvPr/>
        </p:nvGrpSpPr>
        <p:grpSpPr>
          <a:xfrm>
            <a:off x="4222680" y="1953691"/>
            <a:ext cx="622027" cy="621946"/>
            <a:chOff x="4684712" y="1948340"/>
            <a:chExt cx="858956" cy="858956"/>
          </a:xfrm>
        </p:grpSpPr>
        <p:grpSp>
          <p:nvGrpSpPr>
            <p:cNvPr id="40" name="组合 39"/>
            <p:cNvGrpSpPr/>
            <p:nvPr/>
          </p:nvGrpSpPr>
          <p:grpSpPr>
            <a:xfrm>
              <a:off x="4684712" y="1948340"/>
              <a:ext cx="858956" cy="858956"/>
              <a:chOff x="304800" y="673100"/>
              <a:chExt cx="4000500" cy="4000500"/>
            </a:xfrm>
            <a:effectLst>
              <a:outerShdw blurRad="444500" dist="254000" dir="8100000" algn="tr" rotWithShape="0">
                <a:prstClr val="black">
                  <a:alpha val="50000"/>
                </a:prstClr>
              </a:outerShdw>
            </a:effectLst>
          </p:grpSpPr>
          <p:sp>
            <p:nvSpPr>
              <p:cNvPr id="42" name="同心圆 4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43" name="椭圆 42"/>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sp>
          <p:nvSpPr>
            <p:cNvPr id="41" name="Freeform 168"/>
            <p:cNvSpPr>
              <a:spLocks noChangeAspect="1" noEditPoints="1"/>
            </p:cNvSpPr>
            <p:nvPr/>
          </p:nvSpPr>
          <p:spPr bwMode="auto">
            <a:xfrm>
              <a:off x="4918327" y="2222412"/>
              <a:ext cx="425533" cy="364326"/>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rgbClr val="0070C0"/>
            </a:solidFill>
            <a:ln>
              <a:noFill/>
            </a:ln>
          </p:spPr>
          <p:txBody>
            <a:bodyPr lIns="162560" tIns="81280" rIns="162560" bIns="81280"/>
            <a:lstStyle/>
            <a:p>
              <a:pPr defTabSz="913765">
                <a:defRPr/>
              </a:pPr>
              <a:endParaRPr lang="zh-CN" altLang="en-US" sz="2500">
                <a:latin typeface="+mj-ea"/>
                <a:ea typeface="+mj-ea"/>
                <a:cs typeface="Arial" panose="020B0604020202020204" pitchFamily="34" charset="0"/>
              </a:endParaRPr>
            </a:p>
          </p:txBody>
        </p:sp>
      </p:grpSp>
      <p:grpSp>
        <p:nvGrpSpPr>
          <p:cNvPr id="44" name="组合 43"/>
          <p:cNvGrpSpPr/>
          <p:nvPr/>
        </p:nvGrpSpPr>
        <p:grpSpPr>
          <a:xfrm>
            <a:off x="4247513" y="2783066"/>
            <a:ext cx="622027" cy="621946"/>
            <a:chOff x="4716016" y="2993953"/>
            <a:chExt cx="858956" cy="858956"/>
          </a:xfrm>
        </p:grpSpPr>
        <p:grpSp>
          <p:nvGrpSpPr>
            <p:cNvPr id="45" name="组合 44"/>
            <p:cNvGrpSpPr/>
            <p:nvPr/>
          </p:nvGrpSpPr>
          <p:grpSpPr>
            <a:xfrm>
              <a:off x="4716016" y="2993953"/>
              <a:ext cx="858956" cy="858956"/>
              <a:chOff x="304800" y="673100"/>
              <a:chExt cx="4000500" cy="4000500"/>
            </a:xfrm>
            <a:effectLst>
              <a:outerShdw blurRad="444500" dist="254000" dir="8100000" algn="tr" rotWithShape="0">
                <a:prstClr val="black">
                  <a:alpha val="50000"/>
                </a:prstClr>
              </a:outerShdw>
            </a:effectLst>
          </p:grpSpPr>
          <p:sp>
            <p:nvSpPr>
              <p:cNvPr id="47" name="同心圆 4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48" name="椭圆 47"/>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sp>
          <p:nvSpPr>
            <p:cNvPr id="46" name="Freeform 203"/>
            <p:cNvSpPr>
              <a:spLocks noChangeAspect="1" noEditPoints="1"/>
            </p:cNvSpPr>
            <p:nvPr/>
          </p:nvSpPr>
          <p:spPr bwMode="auto">
            <a:xfrm>
              <a:off x="4972990" y="3242045"/>
              <a:ext cx="370870" cy="356606"/>
            </a:xfrm>
            <a:custGeom>
              <a:avLst/>
              <a:gdLst>
                <a:gd name="T0" fmla="*/ 88 w 218"/>
                <a:gd name="T1" fmla="*/ 43 h 209"/>
                <a:gd name="T2" fmla="*/ 36 w 218"/>
                <a:gd name="T3" fmla="*/ 43 h 209"/>
                <a:gd name="T4" fmla="*/ 26 w 218"/>
                <a:gd name="T5" fmla="*/ 57 h 209"/>
                <a:gd name="T6" fmla="*/ 36 w 218"/>
                <a:gd name="T7" fmla="*/ 71 h 209"/>
                <a:gd name="T8" fmla="*/ 88 w 218"/>
                <a:gd name="T9" fmla="*/ 71 h 209"/>
                <a:gd name="T10" fmla="*/ 88 w 218"/>
                <a:gd name="T11" fmla="*/ 43 h 209"/>
                <a:gd name="T12" fmla="*/ 88 w 218"/>
                <a:gd name="T13" fmla="*/ 43 h 209"/>
                <a:gd name="T14" fmla="*/ 126 w 218"/>
                <a:gd name="T15" fmla="*/ 71 h 209"/>
                <a:gd name="T16" fmla="*/ 187 w 218"/>
                <a:gd name="T17" fmla="*/ 71 h 209"/>
                <a:gd name="T18" fmla="*/ 194 w 218"/>
                <a:gd name="T19" fmla="*/ 71 h 209"/>
                <a:gd name="T20" fmla="*/ 197 w 218"/>
                <a:gd name="T21" fmla="*/ 76 h 209"/>
                <a:gd name="T22" fmla="*/ 213 w 218"/>
                <a:gd name="T23" fmla="*/ 102 h 209"/>
                <a:gd name="T24" fmla="*/ 218 w 218"/>
                <a:gd name="T25" fmla="*/ 109 h 209"/>
                <a:gd name="T26" fmla="*/ 213 w 218"/>
                <a:gd name="T27" fmla="*/ 114 h 209"/>
                <a:gd name="T28" fmla="*/ 197 w 218"/>
                <a:gd name="T29" fmla="*/ 140 h 209"/>
                <a:gd name="T30" fmla="*/ 194 w 218"/>
                <a:gd name="T31" fmla="*/ 147 h 209"/>
                <a:gd name="T32" fmla="*/ 187 w 218"/>
                <a:gd name="T33" fmla="*/ 147 h 209"/>
                <a:gd name="T34" fmla="*/ 126 w 218"/>
                <a:gd name="T35" fmla="*/ 147 h 209"/>
                <a:gd name="T36" fmla="*/ 126 w 218"/>
                <a:gd name="T37" fmla="*/ 180 h 209"/>
                <a:gd name="T38" fmla="*/ 180 w 218"/>
                <a:gd name="T39" fmla="*/ 180 h 209"/>
                <a:gd name="T40" fmla="*/ 180 w 218"/>
                <a:gd name="T41" fmla="*/ 209 h 209"/>
                <a:gd name="T42" fmla="*/ 40 w 218"/>
                <a:gd name="T43" fmla="*/ 209 h 209"/>
                <a:gd name="T44" fmla="*/ 40 w 218"/>
                <a:gd name="T45" fmla="*/ 180 h 209"/>
                <a:gd name="T46" fmla="*/ 90 w 218"/>
                <a:gd name="T47" fmla="*/ 180 h 209"/>
                <a:gd name="T48" fmla="*/ 90 w 218"/>
                <a:gd name="T49" fmla="*/ 95 h 209"/>
                <a:gd name="T50" fmla="*/ 29 w 218"/>
                <a:gd name="T51" fmla="*/ 95 h 209"/>
                <a:gd name="T52" fmla="*/ 22 w 218"/>
                <a:gd name="T53" fmla="*/ 95 h 209"/>
                <a:gd name="T54" fmla="*/ 19 w 218"/>
                <a:gd name="T55" fmla="*/ 88 h 209"/>
                <a:gd name="T56" fmla="*/ 3 w 218"/>
                <a:gd name="T57" fmla="*/ 62 h 209"/>
                <a:gd name="T58" fmla="*/ 0 w 218"/>
                <a:gd name="T59" fmla="*/ 57 h 209"/>
                <a:gd name="T60" fmla="*/ 3 w 218"/>
                <a:gd name="T61" fmla="*/ 50 h 209"/>
                <a:gd name="T62" fmla="*/ 19 w 218"/>
                <a:gd name="T63" fmla="*/ 24 h 209"/>
                <a:gd name="T64" fmla="*/ 22 w 218"/>
                <a:gd name="T65" fmla="*/ 19 h 209"/>
                <a:gd name="T66" fmla="*/ 29 w 218"/>
                <a:gd name="T67" fmla="*/ 19 h 209"/>
                <a:gd name="T68" fmla="*/ 90 w 218"/>
                <a:gd name="T69" fmla="*/ 19 h 209"/>
                <a:gd name="T70" fmla="*/ 90 w 218"/>
                <a:gd name="T71" fmla="*/ 15 h 209"/>
                <a:gd name="T72" fmla="*/ 109 w 218"/>
                <a:gd name="T73" fmla="*/ 0 h 209"/>
                <a:gd name="T74" fmla="*/ 126 w 218"/>
                <a:gd name="T75" fmla="*/ 15 h 209"/>
                <a:gd name="T76" fmla="*/ 126 w 218"/>
                <a:gd name="T77" fmla="*/ 71 h 209"/>
                <a:gd name="T78" fmla="*/ 126 w 218"/>
                <a:gd name="T79" fmla="*/ 71 h 209"/>
                <a:gd name="T80" fmla="*/ 182 w 218"/>
                <a:gd name="T81" fmla="*/ 93 h 209"/>
                <a:gd name="T82" fmla="*/ 128 w 218"/>
                <a:gd name="T83" fmla="*/ 93 h 209"/>
                <a:gd name="T84" fmla="*/ 128 w 218"/>
                <a:gd name="T85" fmla="*/ 123 h 209"/>
                <a:gd name="T86" fmla="*/ 182 w 218"/>
                <a:gd name="T87" fmla="*/ 123 h 209"/>
                <a:gd name="T88" fmla="*/ 192 w 218"/>
                <a:gd name="T89" fmla="*/ 109 h 209"/>
                <a:gd name="T90" fmla="*/ 182 w 218"/>
                <a:gd name="T91" fmla="*/ 93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209">
                  <a:moveTo>
                    <a:pt x="88" y="43"/>
                  </a:moveTo>
                  <a:lnTo>
                    <a:pt x="36" y="43"/>
                  </a:lnTo>
                  <a:lnTo>
                    <a:pt x="26" y="57"/>
                  </a:lnTo>
                  <a:lnTo>
                    <a:pt x="36" y="71"/>
                  </a:lnTo>
                  <a:lnTo>
                    <a:pt x="88" y="71"/>
                  </a:lnTo>
                  <a:lnTo>
                    <a:pt x="88" y="43"/>
                  </a:lnTo>
                  <a:lnTo>
                    <a:pt x="88" y="43"/>
                  </a:lnTo>
                  <a:close/>
                  <a:moveTo>
                    <a:pt x="126" y="71"/>
                  </a:moveTo>
                  <a:lnTo>
                    <a:pt x="187" y="71"/>
                  </a:lnTo>
                  <a:lnTo>
                    <a:pt x="194" y="71"/>
                  </a:lnTo>
                  <a:lnTo>
                    <a:pt x="197" y="76"/>
                  </a:lnTo>
                  <a:lnTo>
                    <a:pt x="213" y="102"/>
                  </a:lnTo>
                  <a:lnTo>
                    <a:pt x="218" y="109"/>
                  </a:lnTo>
                  <a:lnTo>
                    <a:pt x="213" y="114"/>
                  </a:lnTo>
                  <a:lnTo>
                    <a:pt x="197" y="140"/>
                  </a:lnTo>
                  <a:lnTo>
                    <a:pt x="194" y="147"/>
                  </a:lnTo>
                  <a:lnTo>
                    <a:pt x="187" y="147"/>
                  </a:lnTo>
                  <a:lnTo>
                    <a:pt x="126" y="147"/>
                  </a:lnTo>
                  <a:lnTo>
                    <a:pt x="126" y="180"/>
                  </a:lnTo>
                  <a:lnTo>
                    <a:pt x="180" y="180"/>
                  </a:lnTo>
                  <a:lnTo>
                    <a:pt x="180" y="209"/>
                  </a:lnTo>
                  <a:lnTo>
                    <a:pt x="40" y="209"/>
                  </a:lnTo>
                  <a:lnTo>
                    <a:pt x="40" y="180"/>
                  </a:lnTo>
                  <a:lnTo>
                    <a:pt x="90" y="180"/>
                  </a:lnTo>
                  <a:lnTo>
                    <a:pt x="90" y="95"/>
                  </a:lnTo>
                  <a:lnTo>
                    <a:pt x="29" y="95"/>
                  </a:lnTo>
                  <a:lnTo>
                    <a:pt x="22" y="95"/>
                  </a:lnTo>
                  <a:lnTo>
                    <a:pt x="19" y="88"/>
                  </a:lnTo>
                  <a:lnTo>
                    <a:pt x="3" y="62"/>
                  </a:lnTo>
                  <a:lnTo>
                    <a:pt x="0" y="57"/>
                  </a:lnTo>
                  <a:lnTo>
                    <a:pt x="3" y="50"/>
                  </a:lnTo>
                  <a:lnTo>
                    <a:pt x="19" y="24"/>
                  </a:lnTo>
                  <a:lnTo>
                    <a:pt x="22" y="19"/>
                  </a:lnTo>
                  <a:lnTo>
                    <a:pt x="29" y="19"/>
                  </a:lnTo>
                  <a:lnTo>
                    <a:pt x="90" y="19"/>
                  </a:lnTo>
                  <a:lnTo>
                    <a:pt x="90" y="15"/>
                  </a:lnTo>
                  <a:lnTo>
                    <a:pt x="109" y="0"/>
                  </a:lnTo>
                  <a:lnTo>
                    <a:pt x="126" y="15"/>
                  </a:lnTo>
                  <a:lnTo>
                    <a:pt x="126" y="71"/>
                  </a:lnTo>
                  <a:lnTo>
                    <a:pt x="126" y="71"/>
                  </a:lnTo>
                  <a:close/>
                  <a:moveTo>
                    <a:pt x="182" y="93"/>
                  </a:moveTo>
                  <a:lnTo>
                    <a:pt x="128" y="93"/>
                  </a:lnTo>
                  <a:lnTo>
                    <a:pt x="128" y="123"/>
                  </a:lnTo>
                  <a:lnTo>
                    <a:pt x="182" y="123"/>
                  </a:lnTo>
                  <a:lnTo>
                    <a:pt x="192" y="109"/>
                  </a:lnTo>
                  <a:lnTo>
                    <a:pt x="182" y="93"/>
                  </a:lnTo>
                  <a:close/>
                </a:path>
              </a:pathLst>
            </a:custGeom>
            <a:solidFill>
              <a:srgbClr val="0070C0"/>
            </a:solidFill>
            <a:ln>
              <a:noFill/>
            </a:ln>
          </p:spPr>
          <p:txBody>
            <a:bodyPr lIns="162560" tIns="81280" rIns="162560" bIns="81280"/>
            <a:lstStyle/>
            <a:p>
              <a:pPr defTabSz="913765">
                <a:defRPr/>
              </a:pPr>
              <a:endParaRPr lang="zh-CN" altLang="en-US" sz="2500">
                <a:latin typeface="+mj-ea"/>
                <a:ea typeface="+mj-ea"/>
                <a:cs typeface="Arial" panose="020B0604020202020204" pitchFamily="34" charset="0"/>
              </a:endParaRPr>
            </a:p>
          </p:txBody>
        </p:sp>
      </p:grpSp>
      <p:grpSp>
        <p:nvGrpSpPr>
          <p:cNvPr id="49" name="组合 48"/>
          <p:cNvGrpSpPr/>
          <p:nvPr/>
        </p:nvGrpSpPr>
        <p:grpSpPr>
          <a:xfrm>
            <a:off x="3676997" y="3473688"/>
            <a:ext cx="622027" cy="621946"/>
            <a:chOff x="3996846" y="3864636"/>
            <a:chExt cx="858956" cy="858956"/>
          </a:xfrm>
        </p:grpSpPr>
        <p:grpSp>
          <p:nvGrpSpPr>
            <p:cNvPr id="50" name="组合 49"/>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53" name="椭圆 52"/>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sp>
          <p:nvSpPr>
            <p:cNvPr id="51" name="Freeform 110"/>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70C0"/>
            </a:solidFill>
            <a:ln>
              <a:noFill/>
            </a:ln>
          </p:spPr>
          <p:txBody>
            <a:bodyPr lIns="162560" tIns="81280" rIns="162560" bIns="81280"/>
            <a:lstStyle/>
            <a:p>
              <a:pPr defTabSz="913765">
                <a:defRPr/>
              </a:pPr>
              <a:endParaRPr lang="zh-CN" altLang="en-US" sz="2500">
                <a:latin typeface="+mj-ea"/>
                <a:ea typeface="+mj-ea"/>
                <a:cs typeface="Arial" panose="020B0604020202020204" pitchFamily="34" charset="0"/>
              </a:endParaRPr>
            </a:p>
          </p:txBody>
        </p:sp>
      </p:grpSp>
      <p:sp>
        <p:nvSpPr>
          <p:cNvPr id="54" name="矩形 53"/>
          <p:cNvSpPr/>
          <p:nvPr/>
        </p:nvSpPr>
        <p:spPr>
          <a:xfrm>
            <a:off x="4956277" y="1932721"/>
            <a:ext cx="2723804" cy="369324"/>
          </a:xfrm>
          <a:prstGeom prst="rect">
            <a:avLst/>
          </a:prstGeom>
        </p:spPr>
        <p:txBody>
          <a:bodyPr wrap="none" lIns="91431" tIns="45716" rIns="91431" bIns="45716">
            <a:spAutoFit/>
          </a:bodyPr>
          <a:lstStyle/>
          <a:p>
            <a:r>
              <a:rPr lang="zh-CN" altLang="en-US" dirty="0" smtClean="0">
                <a:latin typeface="+mj-ea"/>
                <a:ea typeface="+mj-ea"/>
              </a:rPr>
              <a:t>内外部临时立项项目开发</a:t>
            </a:r>
            <a:endParaRPr lang="zh-CN" altLang="en-US" dirty="0">
              <a:latin typeface="+mj-ea"/>
              <a:ea typeface="+mj-ea"/>
            </a:endParaRPr>
          </a:p>
        </p:txBody>
      </p:sp>
      <p:sp>
        <p:nvSpPr>
          <p:cNvPr id="55" name="矩形 47"/>
          <p:cNvSpPr>
            <a:spLocks noChangeArrowheads="1"/>
          </p:cNvSpPr>
          <p:nvPr/>
        </p:nvSpPr>
        <p:spPr bwMode="auto">
          <a:xfrm>
            <a:off x="4915172" y="2190881"/>
            <a:ext cx="3410121" cy="276991"/>
          </a:xfrm>
          <a:prstGeom prst="rect">
            <a:avLst/>
          </a:prstGeom>
          <a:noFill/>
          <a:ln>
            <a:noFill/>
          </a:ln>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None/>
            </a:pPr>
            <a:r>
              <a:rPr lang="zh-CN" altLang="en-US" sz="800" dirty="0" smtClean="0">
                <a:latin typeface="+mj-ea"/>
                <a:ea typeface="+mj-ea"/>
              </a:rPr>
              <a:t>公司业务部门、部门内部研发以及外部新接项目的软件开发。</a:t>
            </a:r>
            <a:endParaRPr lang="en-US" altLang="zh-CN" sz="800" dirty="0">
              <a:latin typeface="+mj-ea"/>
              <a:ea typeface="+mj-ea"/>
            </a:endParaRPr>
          </a:p>
        </p:txBody>
      </p:sp>
      <p:sp>
        <p:nvSpPr>
          <p:cNvPr id="56" name="矩形 55"/>
          <p:cNvSpPr/>
          <p:nvPr/>
        </p:nvSpPr>
        <p:spPr>
          <a:xfrm>
            <a:off x="5015424" y="2810104"/>
            <a:ext cx="2262140" cy="369324"/>
          </a:xfrm>
          <a:prstGeom prst="rect">
            <a:avLst/>
          </a:prstGeom>
        </p:spPr>
        <p:txBody>
          <a:bodyPr wrap="none" lIns="91431" tIns="45716" rIns="91431" bIns="45716">
            <a:spAutoFit/>
          </a:bodyPr>
          <a:lstStyle/>
          <a:p>
            <a:r>
              <a:rPr lang="zh-CN" altLang="en-US" dirty="0">
                <a:latin typeface="+mj-ea"/>
              </a:rPr>
              <a:t>数据管理及报表提供</a:t>
            </a:r>
            <a:endParaRPr lang="zh-CN" altLang="en-US" dirty="0">
              <a:latin typeface="+mj-ea"/>
            </a:endParaRPr>
          </a:p>
        </p:txBody>
      </p:sp>
      <p:sp>
        <p:nvSpPr>
          <p:cNvPr id="57" name="矩形 47"/>
          <p:cNvSpPr>
            <a:spLocks noChangeArrowheads="1"/>
          </p:cNvSpPr>
          <p:nvPr/>
        </p:nvSpPr>
        <p:spPr bwMode="auto">
          <a:xfrm>
            <a:off x="4982714" y="3075894"/>
            <a:ext cx="3410121" cy="461657"/>
          </a:xfrm>
          <a:prstGeom prst="rect">
            <a:avLst/>
          </a:prstGeom>
          <a:noFill/>
          <a:ln>
            <a:noFill/>
          </a:ln>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None/>
            </a:pPr>
            <a:r>
              <a:rPr lang="zh-CN" altLang="en-US" sz="800" dirty="0" smtClean="0">
                <a:latin typeface="+mj-ea"/>
                <a:ea typeface="+mj-ea"/>
              </a:rPr>
              <a:t>对所有风机、车辆等数据进行仓库管理，支持业务部门数据导出需求，按照领导要求开发相关报表。</a:t>
            </a:r>
            <a:endParaRPr lang="en-US" altLang="zh-CN" sz="800" dirty="0">
              <a:latin typeface="+mj-ea"/>
              <a:ea typeface="+mj-ea"/>
            </a:endParaRPr>
          </a:p>
        </p:txBody>
      </p:sp>
      <p:sp>
        <p:nvSpPr>
          <p:cNvPr id="58" name="矩形 57"/>
          <p:cNvSpPr/>
          <p:nvPr/>
        </p:nvSpPr>
        <p:spPr>
          <a:xfrm>
            <a:off x="4479951" y="3559213"/>
            <a:ext cx="1107977" cy="369324"/>
          </a:xfrm>
          <a:prstGeom prst="rect">
            <a:avLst/>
          </a:prstGeom>
        </p:spPr>
        <p:txBody>
          <a:bodyPr wrap="none" lIns="91431" tIns="45716" rIns="91431" bIns="45716">
            <a:spAutoFit/>
          </a:bodyPr>
          <a:lstStyle/>
          <a:p>
            <a:r>
              <a:rPr lang="zh-CN" altLang="en-US" dirty="0" smtClean="0">
                <a:latin typeface="+mj-ea"/>
                <a:ea typeface="+mj-ea"/>
              </a:rPr>
              <a:t>现场支持</a:t>
            </a:r>
            <a:endParaRPr lang="zh-CN" altLang="en-US" dirty="0">
              <a:latin typeface="+mj-ea"/>
              <a:ea typeface="+mj-ea"/>
            </a:endParaRPr>
          </a:p>
        </p:txBody>
      </p:sp>
      <p:sp>
        <p:nvSpPr>
          <p:cNvPr id="59" name="矩形 47"/>
          <p:cNvSpPr>
            <a:spLocks noChangeArrowheads="1"/>
          </p:cNvSpPr>
          <p:nvPr/>
        </p:nvSpPr>
        <p:spPr bwMode="auto">
          <a:xfrm>
            <a:off x="4451189" y="3793501"/>
            <a:ext cx="3410121" cy="276991"/>
          </a:xfrm>
          <a:prstGeom prst="rect">
            <a:avLst/>
          </a:prstGeom>
          <a:noFill/>
          <a:ln>
            <a:noFill/>
          </a:ln>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None/>
            </a:pPr>
            <a:r>
              <a:rPr lang="zh-CN" altLang="en-US" sz="800" dirty="0" smtClean="0">
                <a:latin typeface="+mj-ea"/>
                <a:ea typeface="+mj-ea"/>
              </a:rPr>
              <a:t>对现场反馈的中控、智慧风电场等相关问题进行到场或者远程技术支持</a:t>
            </a:r>
            <a:endParaRPr lang="en-US" altLang="zh-CN" sz="800" dirty="0">
              <a:latin typeface="+mj-ea"/>
              <a:ea typeface="+mj-ea"/>
            </a:endParaRPr>
          </a:p>
        </p:txBody>
      </p:sp>
    </p:spTree>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1+#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22" presetClass="entr" presetSubtype="1"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up)">
                                      <p:cBhvr>
                                        <p:cTn id="18" dur="500"/>
                                        <p:tgtEl>
                                          <p:spTgt spid="16"/>
                                        </p:tgtEl>
                                      </p:cBhvr>
                                    </p:animEffect>
                                  </p:childTnLst>
                                </p:cTn>
                              </p:par>
                              <p:par>
                                <p:cTn id="19" presetID="53" presetClass="entr" presetSubtype="16" fill="hold" grpId="0" nodeType="withEffect">
                                  <p:stCondLst>
                                    <p:cond delay="150"/>
                                  </p:stCondLst>
                                  <p:childTnLst>
                                    <p:set>
                                      <p:cBhvr>
                                        <p:cTn id="20" dur="1" fill="hold">
                                          <p:stCondLst>
                                            <p:cond delay="0"/>
                                          </p:stCondLst>
                                        </p:cTn>
                                        <p:tgtEl>
                                          <p:spTgt spid="26"/>
                                        </p:tgtEl>
                                        <p:attrNameLst>
                                          <p:attrName>style.visibility</p:attrName>
                                        </p:attrNameLst>
                                      </p:cBhvr>
                                      <p:to>
                                        <p:strVal val="visible"/>
                                      </p:to>
                                    </p:set>
                                    <p:anim calcmode="lin" valueType="num">
                                      <p:cBhvr>
                                        <p:cTn id="21" dur="350" fill="hold"/>
                                        <p:tgtEl>
                                          <p:spTgt spid="26"/>
                                        </p:tgtEl>
                                        <p:attrNameLst>
                                          <p:attrName>ppt_w</p:attrName>
                                        </p:attrNameLst>
                                      </p:cBhvr>
                                      <p:tavLst>
                                        <p:tav tm="0">
                                          <p:val>
                                            <p:fltVal val="0"/>
                                          </p:val>
                                        </p:tav>
                                        <p:tav tm="100000">
                                          <p:val>
                                            <p:strVal val="#ppt_w"/>
                                          </p:val>
                                        </p:tav>
                                      </p:tavLst>
                                    </p:anim>
                                    <p:anim calcmode="lin" valueType="num">
                                      <p:cBhvr>
                                        <p:cTn id="22" dur="350" fill="hold"/>
                                        <p:tgtEl>
                                          <p:spTgt spid="26"/>
                                        </p:tgtEl>
                                        <p:attrNameLst>
                                          <p:attrName>ppt_h</p:attrName>
                                        </p:attrNameLst>
                                      </p:cBhvr>
                                      <p:tavLst>
                                        <p:tav tm="0">
                                          <p:val>
                                            <p:fltVal val="0"/>
                                          </p:val>
                                        </p:tav>
                                        <p:tav tm="100000">
                                          <p:val>
                                            <p:strVal val="#ppt_h"/>
                                          </p:val>
                                        </p:tav>
                                      </p:tavLst>
                                    </p:anim>
                                    <p:animEffect transition="in" filter="fade">
                                      <p:cBhvr>
                                        <p:cTn id="23" dur="350"/>
                                        <p:tgtEl>
                                          <p:spTgt spid="26"/>
                                        </p:tgtEl>
                                      </p:cBhvr>
                                    </p:animEffect>
                                  </p:childTnLst>
                                </p:cTn>
                              </p:par>
                              <p:par>
                                <p:cTn id="24" presetID="53" presetClass="entr" presetSubtype="16" fill="hold" grpId="0" nodeType="withEffect">
                                  <p:stCondLst>
                                    <p:cond delay="250"/>
                                  </p:stCondLst>
                                  <p:childTnLst>
                                    <p:set>
                                      <p:cBhvr>
                                        <p:cTn id="25" dur="1" fill="hold">
                                          <p:stCondLst>
                                            <p:cond delay="0"/>
                                          </p:stCondLst>
                                        </p:cTn>
                                        <p:tgtEl>
                                          <p:spTgt spid="27"/>
                                        </p:tgtEl>
                                        <p:attrNameLst>
                                          <p:attrName>style.visibility</p:attrName>
                                        </p:attrNameLst>
                                      </p:cBhvr>
                                      <p:to>
                                        <p:strVal val="visible"/>
                                      </p:to>
                                    </p:set>
                                    <p:anim calcmode="lin" valueType="num">
                                      <p:cBhvr>
                                        <p:cTn id="26" dur="350" fill="hold"/>
                                        <p:tgtEl>
                                          <p:spTgt spid="27"/>
                                        </p:tgtEl>
                                        <p:attrNameLst>
                                          <p:attrName>ppt_w</p:attrName>
                                        </p:attrNameLst>
                                      </p:cBhvr>
                                      <p:tavLst>
                                        <p:tav tm="0">
                                          <p:val>
                                            <p:fltVal val="0"/>
                                          </p:val>
                                        </p:tav>
                                        <p:tav tm="100000">
                                          <p:val>
                                            <p:strVal val="#ppt_w"/>
                                          </p:val>
                                        </p:tav>
                                      </p:tavLst>
                                    </p:anim>
                                    <p:anim calcmode="lin" valueType="num">
                                      <p:cBhvr>
                                        <p:cTn id="27" dur="350" fill="hold"/>
                                        <p:tgtEl>
                                          <p:spTgt spid="27"/>
                                        </p:tgtEl>
                                        <p:attrNameLst>
                                          <p:attrName>ppt_h</p:attrName>
                                        </p:attrNameLst>
                                      </p:cBhvr>
                                      <p:tavLst>
                                        <p:tav tm="0">
                                          <p:val>
                                            <p:fltVal val="0"/>
                                          </p:val>
                                        </p:tav>
                                        <p:tav tm="100000">
                                          <p:val>
                                            <p:strVal val="#ppt_h"/>
                                          </p:val>
                                        </p:tav>
                                      </p:tavLst>
                                    </p:anim>
                                    <p:animEffect transition="in" filter="fade">
                                      <p:cBhvr>
                                        <p:cTn id="28" dur="350"/>
                                        <p:tgtEl>
                                          <p:spTgt spid="27"/>
                                        </p:tgtEl>
                                      </p:cBhvr>
                                    </p:animEffect>
                                  </p:childTnLst>
                                </p:cTn>
                              </p:par>
                              <p:par>
                                <p:cTn id="29" presetID="53" presetClass="entr" presetSubtype="16" fill="hold" grpId="0" nodeType="withEffect">
                                  <p:stCondLst>
                                    <p:cond delay="350"/>
                                  </p:stCondLst>
                                  <p:childTnLst>
                                    <p:set>
                                      <p:cBhvr>
                                        <p:cTn id="30" dur="1" fill="hold">
                                          <p:stCondLst>
                                            <p:cond delay="0"/>
                                          </p:stCondLst>
                                        </p:cTn>
                                        <p:tgtEl>
                                          <p:spTgt spid="28"/>
                                        </p:tgtEl>
                                        <p:attrNameLst>
                                          <p:attrName>style.visibility</p:attrName>
                                        </p:attrNameLst>
                                      </p:cBhvr>
                                      <p:to>
                                        <p:strVal val="visible"/>
                                      </p:to>
                                    </p:set>
                                    <p:anim calcmode="lin" valueType="num">
                                      <p:cBhvr>
                                        <p:cTn id="31" dur="350" fill="hold"/>
                                        <p:tgtEl>
                                          <p:spTgt spid="28"/>
                                        </p:tgtEl>
                                        <p:attrNameLst>
                                          <p:attrName>ppt_w</p:attrName>
                                        </p:attrNameLst>
                                      </p:cBhvr>
                                      <p:tavLst>
                                        <p:tav tm="0">
                                          <p:val>
                                            <p:fltVal val="0"/>
                                          </p:val>
                                        </p:tav>
                                        <p:tav tm="100000">
                                          <p:val>
                                            <p:strVal val="#ppt_w"/>
                                          </p:val>
                                        </p:tav>
                                      </p:tavLst>
                                    </p:anim>
                                    <p:anim calcmode="lin" valueType="num">
                                      <p:cBhvr>
                                        <p:cTn id="32" dur="350" fill="hold"/>
                                        <p:tgtEl>
                                          <p:spTgt spid="28"/>
                                        </p:tgtEl>
                                        <p:attrNameLst>
                                          <p:attrName>ppt_h</p:attrName>
                                        </p:attrNameLst>
                                      </p:cBhvr>
                                      <p:tavLst>
                                        <p:tav tm="0">
                                          <p:val>
                                            <p:fltVal val="0"/>
                                          </p:val>
                                        </p:tav>
                                        <p:tav tm="100000">
                                          <p:val>
                                            <p:strVal val="#ppt_h"/>
                                          </p:val>
                                        </p:tav>
                                      </p:tavLst>
                                    </p:anim>
                                    <p:animEffect transition="in" filter="fade">
                                      <p:cBhvr>
                                        <p:cTn id="33" dur="350"/>
                                        <p:tgtEl>
                                          <p:spTgt spid="28"/>
                                        </p:tgtEl>
                                      </p:cBhvr>
                                    </p:animEffect>
                                  </p:childTnLst>
                                </p:cTn>
                              </p:par>
                              <p:par>
                                <p:cTn id="34" presetID="53" presetClass="entr" presetSubtype="16" fill="hold" grpId="0" nodeType="withEffect">
                                  <p:stCondLst>
                                    <p:cond delay="450"/>
                                  </p:stCondLst>
                                  <p:childTnLst>
                                    <p:set>
                                      <p:cBhvr>
                                        <p:cTn id="35" dur="1" fill="hold">
                                          <p:stCondLst>
                                            <p:cond delay="0"/>
                                          </p:stCondLst>
                                        </p:cTn>
                                        <p:tgtEl>
                                          <p:spTgt spid="29"/>
                                        </p:tgtEl>
                                        <p:attrNameLst>
                                          <p:attrName>style.visibility</p:attrName>
                                        </p:attrNameLst>
                                      </p:cBhvr>
                                      <p:to>
                                        <p:strVal val="visible"/>
                                      </p:to>
                                    </p:set>
                                    <p:anim calcmode="lin" valueType="num">
                                      <p:cBhvr>
                                        <p:cTn id="36" dur="350" fill="hold"/>
                                        <p:tgtEl>
                                          <p:spTgt spid="29"/>
                                        </p:tgtEl>
                                        <p:attrNameLst>
                                          <p:attrName>ppt_w</p:attrName>
                                        </p:attrNameLst>
                                      </p:cBhvr>
                                      <p:tavLst>
                                        <p:tav tm="0">
                                          <p:val>
                                            <p:fltVal val="0"/>
                                          </p:val>
                                        </p:tav>
                                        <p:tav tm="100000">
                                          <p:val>
                                            <p:strVal val="#ppt_w"/>
                                          </p:val>
                                        </p:tav>
                                      </p:tavLst>
                                    </p:anim>
                                    <p:anim calcmode="lin" valueType="num">
                                      <p:cBhvr>
                                        <p:cTn id="37" dur="350" fill="hold"/>
                                        <p:tgtEl>
                                          <p:spTgt spid="29"/>
                                        </p:tgtEl>
                                        <p:attrNameLst>
                                          <p:attrName>ppt_h</p:attrName>
                                        </p:attrNameLst>
                                      </p:cBhvr>
                                      <p:tavLst>
                                        <p:tav tm="0">
                                          <p:val>
                                            <p:fltVal val="0"/>
                                          </p:val>
                                        </p:tav>
                                        <p:tav tm="100000">
                                          <p:val>
                                            <p:strVal val="#ppt_h"/>
                                          </p:val>
                                        </p:tav>
                                      </p:tavLst>
                                    </p:anim>
                                    <p:animEffect transition="in" filter="fade">
                                      <p:cBhvr>
                                        <p:cTn id="38" dur="350"/>
                                        <p:tgtEl>
                                          <p:spTgt spid="29"/>
                                        </p:tgtEl>
                                      </p:cBhvr>
                                    </p:animEffect>
                                  </p:childTnLst>
                                </p:cTn>
                              </p:par>
                            </p:childTnLst>
                          </p:cTn>
                        </p:par>
                        <p:par>
                          <p:cTn id="39" fill="hold">
                            <p:stCondLst>
                              <p:cond delay="2000"/>
                            </p:stCondLst>
                            <p:childTnLst>
                              <p:par>
                                <p:cTn id="40" presetID="22" presetClass="entr" presetSubtype="8" fill="hold" nodeType="after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wipe(left)">
                                      <p:cBhvr>
                                        <p:cTn id="42" dur="500"/>
                                        <p:tgtEl>
                                          <p:spTgt spid="17"/>
                                        </p:tgtEl>
                                      </p:cBhvr>
                                    </p:animEffect>
                                  </p:childTnLst>
                                </p:cTn>
                              </p:par>
                              <p:par>
                                <p:cTn id="43" presetID="22" presetClass="entr" presetSubtype="8" fill="hold"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wipe(left)">
                                      <p:cBhvr>
                                        <p:cTn id="45" dur="500"/>
                                        <p:tgtEl>
                                          <p:spTgt spid="19"/>
                                        </p:tgtEl>
                                      </p:cBhvr>
                                    </p:animEffect>
                                  </p:childTnLst>
                                </p:cTn>
                              </p:par>
                              <p:par>
                                <p:cTn id="46" presetID="22" presetClass="entr" presetSubtype="8" fill="hold"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wipe(left)">
                                      <p:cBhvr>
                                        <p:cTn id="48" dur="500"/>
                                        <p:tgtEl>
                                          <p:spTgt spid="20"/>
                                        </p:tgtEl>
                                      </p:cBhvr>
                                    </p:animEffect>
                                  </p:childTnLst>
                                </p:cTn>
                              </p:par>
                              <p:par>
                                <p:cTn id="49" presetID="22" presetClass="entr" presetSubtype="8" fill="hold"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wipe(left)">
                                      <p:cBhvr>
                                        <p:cTn id="51" dur="500"/>
                                        <p:tgtEl>
                                          <p:spTgt spid="18"/>
                                        </p:tgtEl>
                                      </p:cBhvr>
                                    </p:animEffect>
                                  </p:childTnLst>
                                </p:cTn>
                              </p:par>
                            </p:childTnLst>
                          </p:cTn>
                        </p:par>
                        <p:par>
                          <p:cTn id="52" fill="hold">
                            <p:stCondLst>
                              <p:cond delay="2500"/>
                            </p:stCondLst>
                            <p:childTnLst>
                              <p:par>
                                <p:cTn id="53" presetID="53" presetClass="entr" presetSubtype="16"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fill="hold"/>
                                        <p:tgtEl>
                                          <p:spTgt spid="30"/>
                                        </p:tgtEl>
                                        <p:attrNameLst>
                                          <p:attrName>ppt_w</p:attrName>
                                        </p:attrNameLst>
                                      </p:cBhvr>
                                      <p:tavLst>
                                        <p:tav tm="0">
                                          <p:val>
                                            <p:fltVal val="0"/>
                                          </p:val>
                                        </p:tav>
                                        <p:tav tm="100000">
                                          <p:val>
                                            <p:strVal val="#ppt_w"/>
                                          </p:val>
                                        </p:tav>
                                      </p:tavLst>
                                    </p:anim>
                                    <p:anim calcmode="lin" valueType="num">
                                      <p:cBhvr>
                                        <p:cTn id="56" dur="500" fill="hold"/>
                                        <p:tgtEl>
                                          <p:spTgt spid="30"/>
                                        </p:tgtEl>
                                        <p:attrNameLst>
                                          <p:attrName>ppt_h</p:attrName>
                                        </p:attrNameLst>
                                      </p:cBhvr>
                                      <p:tavLst>
                                        <p:tav tm="0">
                                          <p:val>
                                            <p:fltVal val="0"/>
                                          </p:val>
                                        </p:tav>
                                        <p:tav tm="100000">
                                          <p:val>
                                            <p:strVal val="#ppt_h"/>
                                          </p:val>
                                        </p:tav>
                                      </p:tavLst>
                                    </p:anim>
                                    <p:animEffect transition="in" filter="fade">
                                      <p:cBhvr>
                                        <p:cTn id="57" dur="500"/>
                                        <p:tgtEl>
                                          <p:spTgt spid="30"/>
                                        </p:tgtEl>
                                      </p:cBhvr>
                                    </p:animEffect>
                                  </p:childTnLst>
                                </p:cTn>
                              </p:par>
                              <p:par>
                                <p:cTn id="58" presetID="53" presetClass="entr" presetSubtype="16" fill="hold" nodeType="withEffect">
                                  <p:stCondLst>
                                    <p:cond delay="150"/>
                                  </p:stCondLst>
                                  <p:childTnLst>
                                    <p:set>
                                      <p:cBhvr>
                                        <p:cTn id="59" dur="1" fill="hold">
                                          <p:stCondLst>
                                            <p:cond delay="0"/>
                                          </p:stCondLst>
                                        </p:cTn>
                                        <p:tgtEl>
                                          <p:spTgt spid="39"/>
                                        </p:tgtEl>
                                        <p:attrNameLst>
                                          <p:attrName>style.visibility</p:attrName>
                                        </p:attrNameLst>
                                      </p:cBhvr>
                                      <p:to>
                                        <p:strVal val="visible"/>
                                      </p:to>
                                    </p:set>
                                    <p:anim calcmode="lin" valueType="num">
                                      <p:cBhvr>
                                        <p:cTn id="60" dur="500" fill="hold"/>
                                        <p:tgtEl>
                                          <p:spTgt spid="39"/>
                                        </p:tgtEl>
                                        <p:attrNameLst>
                                          <p:attrName>ppt_w</p:attrName>
                                        </p:attrNameLst>
                                      </p:cBhvr>
                                      <p:tavLst>
                                        <p:tav tm="0">
                                          <p:val>
                                            <p:fltVal val="0"/>
                                          </p:val>
                                        </p:tav>
                                        <p:tav tm="100000">
                                          <p:val>
                                            <p:strVal val="#ppt_w"/>
                                          </p:val>
                                        </p:tav>
                                      </p:tavLst>
                                    </p:anim>
                                    <p:anim calcmode="lin" valueType="num">
                                      <p:cBhvr>
                                        <p:cTn id="61" dur="500" fill="hold"/>
                                        <p:tgtEl>
                                          <p:spTgt spid="39"/>
                                        </p:tgtEl>
                                        <p:attrNameLst>
                                          <p:attrName>ppt_h</p:attrName>
                                        </p:attrNameLst>
                                      </p:cBhvr>
                                      <p:tavLst>
                                        <p:tav tm="0">
                                          <p:val>
                                            <p:fltVal val="0"/>
                                          </p:val>
                                        </p:tav>
                                        <p:tav tm="100000">
                                          <p:val>
                                            <p:strVal val="#ppt_h"/>
                                          </p:val>
                                        </p:tav>
                                      </p:tavLst>
                                    </p:anim>
                                    <p:animEffect transition="in" filter="fade">
                                      <p:cBhvr>
                                        <p:cTn id="62" dur="500"/>
                                        <p:tgtEl>
                                          <p:spTgt spid="39"/>
                                        </p:tgtEl>
                                      </p:cBhvr>
                                    </p:animEffect>
                                  </p:childTnLst>
                                </p:cTn>
                              </p:par>
                              <p:par>
                                <p:cTn id="63" presetID="53" presetClass="entr" presetSubtype="16" fill="hold" nodeType="withEffect">
                                  <p:stCondLst>
                                    <p:cond delay="300"/>
                                  </p:stCondLst>
                                  <p:childTnLst>
                                    <p:set>
                                      <p:cBhvr>
                                        <p:cTn id="64" dur="1" fill="hold">
                                          <p:stCondLst>
                                            <p:cond delay="0"/>
                                          </p:stCondLst>
                                        </p:cTn>
                                        <p:tgtEl>
                                          <p:spTgt spid="44"/>
                                        </p:tgtEl>
                                        <p:attrNameLst>
                                          <p:attrName>style.visibility</p:attrName>
                                        </p:attrNameLst>
                                      </p:cBhvr>
                                      <p:to>
                                        <p:strVal val="visible"/>
                                      </p:to>
                                    </p:set>
                                    <p:anim calcmode="lin" valueType="num">
                                      <p:cBhvr>
                                        <p:cTn id="65" dur="500" fill="hold"/>
                                        <p:tgtEl>
                                          <p:spTgt spid="44"/>
                                        </p:tgtEl>
                                        <p:attrNameLst>
                                          <p:attrName>ppt_w</p:attrName>
                                        </p:attrNameLst>
                                      </p:cBhvr>
                                      <p:tavLst>
                                        <p:tav tm="0">
                                          <p:val>
                                            <p:fltVal val="0"/>
                                          </p:val>
                                        </p:tav>
                                        <p:tav tm="100000">
                                          <p:val>
                                            <p:strVal val="#ppt_w"/>
                                          </p:val>
                                        </p:tav>
                                      </p:tavLst>
                                    </p:anim>
                                    <p:anim calcmode="lin" valueType="num">
                                      <p:cBhvr>
                                        <p:cTn id="66" dur="500" fill="hold"/>
                                        <p:tgtEl>
                                          <p:spTgt spid="44"/>
                                        </p:tgtEl>
                                        <p:attrNameLst>
                                          <p:attrName>ppt_h</p:attrName>
                                        </p:attrNameLst>
                                      </p:cBhvr>
                                      <p:tavLst>
                                        <p:tav tm="0">
                                          <p:val>
                                            <p:fltVal val="0"/>
                                          </p:val>
                                        </p:tav>
                                        <p:tav tm="100000">
                                          <p:val>
                                            <p:strVal val="#ppt_h"/>
                                          </p:val>
                                        </p:tav>
                                      </p:tavLst>
                                    </p:anim>
                                    <p:animEffect transition="in" filter="fade">
                                      <p:cBhvr>
                                        <p:cTn id="67" dur="500"/>
                                        <p:tgtEl>
                                          <p:spTgt spid="44"/>
                                        </p:tgtEl>
                                      </p:cBhvr>
                                    </p:animEffect>
                                  </p:childTnLst>
                                </p:cTn>
                              </p:par>
                              <p:par>
                                <p:cTn id="68" presetID="53" presetClass="entr" presetSubtype="16" fill="hold" nodeType="withEffect">
                                  <p:stCondLst>
                                    <p:cond delay="450"/>
                                  </p:stCondLst>
                                  <p:childTnLst>
                                    <p:set>
                                      <p:cBhvr>
                                        <p:cTn id="69" dur="1" fill="hold">
                                          <p:stCondLst>
                                            <p:cond delay="0"/>
                                          </p:stCondLst>
                                        </p:cTn>
                                        <p:tgtEl>
                                          <p:spTgt spid="49"/>
                                        </p:tgtEl>
                                        <p:attrNameLst>
                                          <p:attrName>style.visibility</p:attrName>
                                        </p:attrNameLst>
                                      </p:cBhvr>
                                      <p:to>
                                        <p:strVal val="visible"/>
                                      </p:to>
                                    </p:set>
                                    <p:anim calcmode="lin" valueType="num">
                                      <p:cBhvr>
                                        <p:cTn id="70" dur="500" fill="hold"/>
                                        <p:tgtEl>
                                          <p:spTgt spid="49"/>
                                        </p:tgtEl>
                                        <p:attrNameLst>
                                          <p:attrName>ppt_w</p:attrName>
                                        </p:attrNameLst>
                                      </p:cBhvr>
                                      <p:tavLst>
                                        <p:tav tm="0">
                                          <p:val>
                                            <p:fltVal val="0"/>
                                          </p:val>
                                        </p:tav>
                                        <p:tav tm="100000">
                                          <p:val>
                                            <p:strVal val="#ppt_w"/>
                                          </p:val>
                                        </p:tav>
                                      </p:tavLst>
                                    </p:anim>
                                    <p:anim calcmode="lin" valueType="num">
                                      <p:cBhvr>
                                        <p:cTn id="71" dur="500" fill="hold"/>
                                        <p:tgtEl>
                                          <p:spTgt spid="49"/>
                                        </p:tgtEl>
                                        <p:attrNameLst>
                                          <p:attrName>ppt_h</p:attrName>
                                        </p:attrNameLst>
                                      </p:cBhvr>
                                      <p:tavLst>
                                        <p:tav tm="0">
                                          <p:val>
                                            <p:fltVal val="0"/>
                                          </p:val>
                                        </p:tav>
                                        <p:tav tm="100000">
                                          <p:val>
                                            <p:strVal val="#ppt_h"/>
                                          </p:val>
                                        </p:tav>
                                      </p:tavLst>
                                    </p:anim>
                                    <p:animEffect transition="in" filter="fade">
                                      <p:cBhvr>
                                        <p:cTn id="72" dur="500"/>
                                        <p:tgtEl>
                                          <p:spTgt spid="49"/>
                                        </p:tgtEl>
                                      </p:cBhvr>
                                    </p:animEffect>
                                  </p:childTnLst>
                                </p:cTn>
                              </p:par>
                            </p:childTnLst>
                          </p:cTn>
                        </p:par>
                        <p:par>
                          <p:cTn id="73" fill="hold">
                            <p:stCondLst>
                              <p:cond delay="3000"/>
                            </p:stCondLst>
                            <p:childTnLst>
                              <p:par>
                                <p:cTn id="74" presetID="2" presetClass="entr" presetSubtype="2" fill="hold" grpId="0" nodeType="afterEffect">
                                  <p:stCondLst>
                                    <p:cond delay="0"/>
                                  </p:stCondLst>
                                  <p:childTnLst>
                                    <p:set>
                                      <p:cBhvr>
                                        <p:cTn id="75" dur="1" fill="hold">
                                          <p:stCondLst>
                                            <p:cond delay="0"/>
                                          </p:stCondLst>
                                        </p:cTn>
                                        <p:tgtEl>
                                          <p:spTgt spid="21"/>
                                        </p:tgtEl>
                                        <p:attrNameLst>
                                          <p:attrName>style.visibility</p:attrName>
                                        </p:attrNameLst>
                                      </p:cBhvr>
                                      <p:to>
                                        <p:strVal val="visible"/>
                                      </p:to>
                                    </p:set>
                                    <p:anim calcmode="lin" valueType="num">
                                      <p:cBhvr additive="base">
                                        <p:cTn id="76" dur="500" fill="hold"/>
                                        <p:tgtEl>
                                          <p:spTgt spid="21"/>
                                        </p:tgtEl>
                                        <p:attrNameLst>
                                          <p:attrName>ppt_x</p:attrName>
                                        </p:attrNameLst>
                                      </p:cBhvr>
                                      <p:tavLst>
                                        <p:tav tm="0">
                                          <p:val>
                                            <p:strVal val="1+#ppt_w/2"/>
                                          </p:val>
                                        </p:tav>
                                        <p:tav tm="100000">
                                          <p:val>
                                            <p:strVal val="#ppt_x"/>
                                          </p:val>
                                        </p:tav>
                                      </p:tavLst>
                                    </p:anim>
                                    <p:anim calcmode="lin" valueType="num">
                                      <p:cBhvr additive="base">
                                        <p:cTn id="77" dur="500" fill="hold"/>
                                        <p:tgtEl>
                                          <p:spTgt spid="21"/>
                                        </p:tgtEl>
                                        <p:attrNameLst>
                                          <p:attrName>ppt_y</p:attrName>
                                        </p:attrNameLst>
                                      </p:cBhvr>
                                      <p:tavLst>
                                        <p:tav tm="0">
                                          <p:val>
                                            <p:strVal val="#ppt_y"/>
                                          </p:val>
                                        </p:tav>
                                        <p:tav tm="100000">
                                          <p:val>
                                            <p:strVal val="#ppt_y"/>
                                          </p:val>
                                        </p:tav>
                                      </p:tavLst>
                                    </p:anim>
                                  </p:childTnLst>
                                </p:cTn>
                              </p:par>
                              <p:par>
                                <p:cTn id="78" presetID="2" presetClass="entr" presetSubtype="2" fill="hold" grpId="0" nodeType="withEffect">
                                  <p:stCondLst>
                                    <p:cond delay="0"/>
                                  </p:stCondLst>
                                  <p:childTnLst>
                                    <p:set>
                                      <p:cBhvr>
                                        <p:cTn id="79" dur="1" fill="hold">
                                          <p:stCondLst>
                                            <p:cond delay="0"/>
                                          </p:stCondLst>
                                        </p:cTn>
                                        <p:tgtEl>
                                          <p:spTgt spid="54"/>
                                        </p:tgtEl>
                                        <p:attrNameLst>
                                          <p:attrName>style.visibility</p:attrName>
                                        </p:attrNameLst>
                                      </p:cBhvr>
                                      <p:to>
                                        <p:strVal val="visible"/>
                                      </p:to>
                                    </p:set>
                                    <p:anim calcmode="lin" valueType="num">
                                      <p:cBhvr additive="base">
                                        <p:cTn id="80" dur="500" fill="hold"/>
                                        <p:tgtEl>
                                          <p:spTgt spid="54"/>
                                        </p:tgtEl>
                                        <p:attrNameLst>
                                          <p:attrName>ppt_x</p:attrName>
                                        </p:attrNameLst>
                                      </p:cBhvr>
                                      <p:tavLst>
                                        <p:tav tm="0">
                                          <p:val>
                                            <p:strVal val="1+#ppt_w/2"/>
                                          </p:val>
                                        </p:tav>
                                        <p:tav tm="100000">
                                          <p:val>
                                            <p:strVal val="#ppt_x"/>
                                          </p:val>
                                        </p:tav>
                                      </p:tavLst>
                                    </p:anim>
                                    <p:anim calcmode="lin" valueType="num">
                                      <p:cBhvr additive="base">
                                        <p:cTn id="81" dur="500" fill="hold"/>
                                        <p:tgtEl>
                                          <p:spTgt spid="54"/>
                                        </p:tgtEl>
                                        <p:attrNameLst>
                                          <p:attrName>ppt_y</p:attrName>
                                        </p:attrNameLst>
                                      </p:cBhvr>
                                      <p:tavLst>
                                        <p:tav tm="0">
                                          <p:val>
                                            <p:strVal val="#ppt_y"/>
                                          </p:val>
                                        </p:tav>
                                        <p:tav tm="100000">
                                          <p:val>
                                            <p:strVal val="#ppt_y"/>
                                          </p:val>
                                        </p:tav>
                                      </p:tavLst>
                                    </p:anim>
                                  </p:childTnLst>
                                </p:cTn>
                              </p:par>
                              <p:par>
                                <p:cTn id="82" presetID="2" presetClass="entr" presetSubtype="2" fill="hold" grpId="0" nodeType="withEffect">
                                  <p:stCondLst>
                                    <p:cond delay="0"/>
                                  </p:stCondLst>
                                  <p:childTnLst>
                                    <p:set>
                                      <p:cBhvr>
                                        <p:cTn id="83" dur="1" fill="hold">
                                          <p:stCondLst>
                                            <p:cond delay="0"/>
                                          </p:stCondLst>
                                        </p:cTn>
                                        <p:tgtEl>
                                          <p:spTgt spid="56"/>
                                        </p:tgtEl>
                                        <p:attrNameLst>
                                          <p:attrName>style.visibility</p:attrName>
                                        </p:attrNameLst>
                                      </p:cBhvr>
                                      <p:to>
                                        <p:strVal val="visible"/>
                                      </p:to>
                                    </p:set>
                                    <p:anim calcmode="lin" valueType="num">
                                      <p:cBhvr additive="base">
                                        <p:cTn id="84" dur="500" fill="hold"/>
                                        <p:tgtEl>
                                          <p:spTgt spid="56"/>
                                        </p:tgtEl>
                                        <p:attrNameLst>
                                          <p:attrName>ppt_x</p:attrName>
                                        </p:attrNameLst>
                                      </p:cBhvr>
                                      <p:tavLst>
                                        <p:tav tm="0">
                                          <p:val>
                                            <p:strVal val="1+#ppt_w/2"/>
                                          </p:val>
                                        </p:tav>
                                        <p:tav tm="100000">
                                          <p:val>
                                            <p:strVal val="#ppt_x"/>
                                          </p:val>
                                        </p:tav>
                                      </p:tavLst>
                                    </p:anim>
                                    <p:anim calcmode="lin" valueType="num">
                                      <p:cBhvr additive="base">
                                        <p:cTn id="85" dur="500" fill="hold"/>
                                        <p:tgtEl>
                                          <p:spTgt spid="56"/>
                                        </p:tgtEl>
                                        <p:attrNameLst>
                                          <p:attrName>ppt_y</p:attrName>
                                        </p:attrNameLst>
                                      </p:cBhvr>
                                      <p:tavLst>
                                        <p:tav tm="0">
                                          <p:val>
                                            <p:strVal val="#ppt_y"/>
                                          </p:val>
                                        </p:tav>
                                        <p:tav tm="100000">
                                          <p:val>
                                            <p:strVal val="#ppt_y"/>
                                          </p:val>
                                        </p:tav>
                                      </p:tavLst>
                                    </p:anim>
                                  </p:childTnLst>
                                </p:cTn>
                              </p:par>
                              <p:par>
                                <p:cTn id="86" presetID="2" presetClass="entr" presetSubtype="2" fill="hold" grpId="0" nodeType="withEffect">
                                  <p:stCondLst>
                                    <p:cond delay="0"/>
                                  </p:stCondLst>
                                  <p:childTnLst>
                                    <p:set>
                                      <p:cBhvr>
                                        <p:cTn id="87" dur="1" fill="hold">
                                          <p:stCondLst>
                                            <p:cond delay="0"/>
                                          </p:stCondLst>
                                        </p:cTn>
                                        <p:tgtEl>
                                          <p:spTgt spid="58"/>
                                        </p:tgtEl>
                                        <p:attrNameLst>
                                          <p:attrName>style.visibility</p:attrName>
                                        </p:attrNameLst>
                                      </p:cBhvr>
                                      <p:to>
                                        <p:strVal val="visible"/>
                                      </p:to>
                                    </p:set>
                                    <p:anim calcmode="lin" valueType="num">
                                      <p:cBhvr additive="base">
                                        <p:cTn id="88" dur="500" fill="hold"/>
                                        <p:tgtEl>
                                          <p:spTgt spid="58"/>
                                        </p:tgtEl>
                                        <p:attrNameLst>
                                          <p:attrName>ppt_x</p:attrName>
                                        </p:attrNameLst>
                                      </p:cBhvr>
                                      <p:tavLst>
                                        <p:tav tm="0">
                                          <p:val>
                                            <p:strVal val="1+#ppt_w/2"/>
                                          </p:val>
                                        </p:tav>
                                        <p:tav tm="100000">
                                          <p:val>
                                            <p:strVal val="#ppt_x"/>
                                          </p:val>
                                        </p:tav>
                                      </p:tavLst>
                                    </p:anim>
                                    <p:anim calcmode="lin" valueType="num">
                                      <p:cBhvr additive="base">
                                        <p:cTn id="89" dur="500" fill="hold"/>
                                        <p:tgtEl>
                                          <p:spTgt spid="58"/>
                                        </p:tgtEl>
                                        <p:attrNameLst>
                                          <p:attrName>ppt_y</p:attrName>
                                        </p:attrNameLst>
                                      </p:cBhvr>
                                      <p:tavLst>
                                        <p:tav tm="0">
                                          <p:val>
                                            <p:strVal val="#ppt_y"/>
                                          </p:val>
                                        </p:tav>
                                        <p:tav tm="100000">
                                          <p:val>
                                            <p:strVal val="#ppt_y"/>
                                          </p:val>
                                        </p:tav>
                                      </p:tavLst>
                                    </p:anim>
                                  </p:childTnLst>
                                </p:cTn>
                              </p:par>
                            </p:childTnLst>
                          </p:cTn>
                        </p:par>
                        <p:par>
                          <p:cTn id="90" fill="hold">
                            <p:stCondLst>
                              <p:cond delay="3500"/>
                            </p:stCondLst>
                            <p:childTnLst>
                              <p:par>
                                <p:cTn id="91" presetID="16" presetClass="entr" presetSubtype="21" fill="hold" grpId="0" nodeType="afterEffect">
                                  <p:stCondLst>
                                    <p:cond delay="0"/>
                                  </p:stCondLst>
                                  <p:childTnLst>
                                    <p:set>
                                      <p:cBhvr>
                                        <p:cTn id="92" dur="1" fill="hold">
                                          <p:stCondLst>
                                            <p:cond delay="0"/>
                                          </p:stCondLst>
                                        </p:cTn>
                                        <p:tgtEl>
                                          <p:spTgt spid="22"/>
                                        </p:tgtEl>
                                        <p:attrNameLst>
                                          <p:attrName>style.visibility</p:attrName>
                                        </p:attrNameLst>
                                      </p:cBhvr>
                                      <p:to>
                                        <p:strVal val="visible"/>
                                      </p:to>
                                    </p:set>
                                    <p:animEffect transition="in" filter="barn(inVertical)">
                                      <p:cBhvr>
                                        <p:cTn id="93" dur="500"/>
                                        <p:tgtEl>
                                          <p:spTgt spid="22"/>
                                        </p:tgtEl>
                                      </p:cBhvr>
                                    </p:animEffect>
                                  </p:childTnLst>
                                </p:cTn>
                              </p:par>
                              <p:par>
                                <p:cTn id="94" presetID="16" presetClass="entr" presetSubtype="21" fill="hold" grpId="0" nodeType="withEffect">
                                  <p:stCondLst>
                                    <p:cond delay="0"/>
                                  </p:stCondLst>
                                  <p:childTnLst>
                                    <p:set>
                                      <p:cBhvr>
                                        <p:cTn id="95" dur="1" fill="hold">
                                          <p:stCondLst>
                                            <p:cond delay="0"/>
                                          </p:stCondLst>
                                        </p:cTn>
                                        <p:tgtEl>
                                          <p:spTgt spid="55"/>
                                        </p:tgtEl>
                                        <p:attrNameLst>
                                          <p:attrName>style.visibility</p:attrName>
                                        </p:attrNameLst>
                                      </p:cBhvr>
                                      <p:to>
                                        <p:strVal val="visible"/>
                                      </p:to>
                                    </p:set>
                                    <p:animEffect transition="in" filter="barn(inVertical)">
                                      <p:cBhvr>
                                        <p:cTn id="96" dur="500"/>
                                        <p:tgtEl>
                                          <p:spTgt spid="55"/>
                                        </p:tgtEl>
                                      </p:cBhvr>
                                    </p:animEffect>
                                  </p:childTnLst>
                                </p:cTn>
                              </p:par>
                              <p:par>
                                <p:cTn id="97" presetID="16" presetClass="entr" presetSubtype="21" fill="hold" grpId="0" nodeType="withEffect">
                                  <p:stCondLst>
                                    <p:cond delay="0"/>
                                  </p:stCondLst>
                                  <p:childTnLst>
                                    <p:set>
                                      <p:cBhvr>
                                        <p:cTn id="98" dur="1" fill="hold">
                                          <p:stCondLst>
                                            <p:cond delay="0"/>
                                          </p:stCondLst>
                                        </p:cTn>
                                        <p:tgtEl>
                                          <p:spTgt spid="57"/>
                                        </p:tgtEl>
                                        <p:attrNameLst>
                                          <p:attrName>style.visibility</p:attrName>
                                        </p:attrNameLst>
                                      </p:cBhvr>
                                      <p:to>
                                        <p:strVal val="visible"/>
                                      </p:to>
                                    </p:set>
                                    <p:animEffect transition="in" filter="barn(inVertical)">
                                      <p:cBhvr>
                                        <p:cTn id="99" dur="500"/>
                                        <p:tgtEl>
                                          <p:spTgt spid="57"/>
                                        </p:tgtEl>
                                      </p:cBhvr>
                                    </p:animEffect>
                                  </p:childTnLst>
                                </p:cTn>
                              </p:par>
                              <p:par>
                                <p:cTn id="100" presetID="16" presetClass="entr" presetSubtype="21" fill="hold" grpId="0" nodeType="withEffect">
                                  <p:stCondLst>
                                    <p:cond delay="0"/>
                                  </p:stCondLst>
                                  <p:childTnLst>
                                    <p:set>
                                      <p:cBhvr>
                                        <p:cTn id="101" dur="1" fill="hold">
                                          <p:stCondLst>
                                            <p:cond delay="0"/>
                                          </p:stCondLst>
                                        </p:cTn>
                                        <p:tgtEl>
                                          <p:spTgt spid="59"/>
                                        </p:tgtEl>
                                        <p:attrNameLst>
                                          <p:attrName>style.visibility</p:attrName>
                                        </p:attrNameLst>
                                      </p:cBhvr>
                                      <p:to>
                                        <p:strVal val="visible"/>
                                      </p:to>
                                    </p:set>
                                    <p:animEffect transition="in" filter="barn(inVertical)">
                                      <p:cBhvr>
                                        <p:cTn id="102"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1" grpId="0"/>
      <p:bldP spid="22" grpId="0"/>
      <p:bldP spid="26" grpId="0" animBg="1"/>
      <p:bldP spid="27" grpId="0" animBg="1"/>
      <p:bldP spid="28" grpId="0" animBg="1"/>
      <p:bldP spid="29" grpId="0" animBg="1"/>
      <p:bldP spid="54" grpId="0"/>
      <p:bldP spid="55" grpId="0"/>
      <p:bldP spid="56" grpId="0"/>
      <p:bldP spid="57" grpId="0"/>
      <p:bldP spid="58" grpId="0"/>
      <p:bldP spid="5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标题 1"/>
          <p:cNvSpPr txBox="1">
            <a:spLocks noChangeArrowheads="1"/>
          </p:cNvSpPr>
          <p:nvPr/>
        </p:nvSpPr>
        <p:spPr>
          <a:xfrm>
            <a:off x="1" y="1973287"/>
            <a:ext cx="9144000" cy="1102519"/>
          </a:xfrm>
          <a:prstGeom prst="rect">
            <a:avLst/>
          </a:prstGeom>
        </p:spPr>
        <p:txBody>
          <a:bodyPr vert="horz" lIns="68544" tIns="34272" rIns="68544" bIns="34272"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400" dirty="0">
                <a:solidFill>
                  <a:srgbClr val="0070C0"/>
                </a:solidFill>
                <a:effectLst>
                  <a:reflection blurRad="6350" stA="55000" endA="300" endPos="45500" dir="5400000" sy="-100000" algn="bl" rotWithShape="0"/>
                </a:effectLst>
                <a:latin typeface="Broadway" panose="04040905080B02020502" pitchFamily="82" charset="0"/>
                <a:sym typeface="Impact" panose="020B0806030902050204" pitchFamily="34" charset="0"/>
              </a:rPr>
              <a:t>Thank </a:t>
            </a:r>
            <a:r>
              <a:rPr lang="en-US" altLang="zh-CN" sz="6400" dirty="0">
                <a:solidFill>
                  <a:srgbClr val="0070C0"/>
                </a:solidFill>
                <a:effectLst>
                  <a:reflection blurRad="6350" stA="55000" endA="300" endPos="45500" dir="5400000" sy="-100000" algn="bl" rotWithShape="0"/>
                </a:effectLst>
                <a:latin typeface="Broadway" panose="04040905080B02020502" pitchFamily="82" charset="0"/>
                <a:sym typeface="Impact" panose="020B0806030902050204" pitchFamily="34" charset="0"/>
              </a:rPr>
              <a:t>You</a:t>
            </a:r>
            <a:endParaRPr lang="zh-CN" altLang="en-US" sz="6400" dirty="0">
              <a:solidFill>
                <a:srgbClr val="0070C0"/>
              </a:solidFill>
              <a:effectLst>
                <a:reflection blurRad="6350" stA="55000" endA="300" endPos="45500" dir="5400000" sy="-100000" algn="bl" rotWithShape="0"/>
              </a:effectLst>
              <a:latin typeface="Broadway" panose="04040905080B02020502" pitchFamily="82" charset="0"/>
            </a:endParaRPr>
          </a:p>
        </p:txBody>
      </p: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1633" y="1862860"/>
            <a:ext cx="9140757" cy="8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267230" tIns="36407" rIns="72814" bIns="36407" rtlCol="0" anchor="ctr">
            <a:normAutofit/>
          </a:bodyPr>
          <a:lstStyle/>
          <a:p>
            <a:pPr algn="ctr" defTabSz="914400"/>
            <a:endParaRPr lang="zh-CN" altLang="en-US" sz="16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任意多边形 6"/>
          <p:cNvSpPr/>
          <p:nvPr>
            <p:custDataLst>
              <p:tags r:id="rId2"/>
            </p:custDataLst>
          </p:nvPr>
        </p:nvSpPr>
        <p:spPr>
          <a:xfrm>
            <a:off x="1021046" y="1593430"/>
            <a:ext cx="1943664" cy="1529894"/>
          </a:xfrm>
          <a:custGeom>
            <a:avLst/>
            <a:gdLst>
              <a:gd name="connsiteX0" fmla="*/ 0 w 1950720"/>
              <a:gd name="connsiteY0" fmla="*/ 0 h 1535364"/>
              <a:gd name="connsiteX1" fmla="*/ 1950720 w 1950720"/>
              <a:gd name="connsiteY1" fmla="*/ 0 h 1535364"/>
              <a:gd name="connsiteX2" fmla="*/ 975360 w 1950720"/>
              <a:gd name="connsiteY2" fmla="*/ 1535364 h 1535364"/>
            </a:gdLst>
            <a:ahLst/>
            <a:cxnLst>
              <a:cxn ang="0">
                <a:pos x="connsiteX0" y="connsiteY0"/>
              </a:cxn>
              <a:cxn ang="0">
                <a:pos x="connsiteX1" y="connsiteY1"/>
              </a:cxn>
              <a:cxn ang="0">
                <a:pos x="connsiteX2" y="connsiteY2"/>
              </a:cxn>
            </a:cxnLst>
            <a:rect l="l" t="t" r="r" b="b"/>
            <a:pathLst>
              <a:path w="1950720" h="1535364">
                <a:moveTo>
                  <a:pt x="0" y="0"/>
                </a:moveTo>
                <a:lnTo>
                  <a:pt x="1950720" y="0"/>
                </a:lnTo>
                <a:lnTo>
                  <a:pt x="975360" y="1535364"/>
                </a:lnTo>
                <a:close/>
              </a:path>
            </a:pathLst>
          </a:custGeom>
          <a:solidFill>
            <a:srgbClr val="3399FF"/>
          </a:solidFill>
          <a:ln w="0">
            <a:noFill/>
          </a:ln>
        </p:spPr>
        <p:style>
          <a:lnRef idx="2">
            <a:schemeClr val="accent1">
              <a:shade val="50000"/>
            </a:schemeClr>
          </a:lnRef>
          <a:fillRef idx="1">
            <a:schemeClr val="accent1"/>
          </a:fillRef>
          <a:effectRef idx="0">
            <a:schemeClr val="accent1"/>
          </a:effectRef>
          <a:fontRef idx="minor">
            <a:schemeClr val="lt1"/>
          </a:fontRef>
        </p:style>
        <p:txBody>
          <a:bodyPr wrap="square" lIns="72814" tIns="0" rIns="72814" bIns="453445" rtlCol="0" anchor="ctr">
            <a:noAutofit/>
          </a:bodyPr>
          <a:lstStyle/>
          <a:p>
            <a:pPr algn="ctr" defTabSz="914400">
              <a:buClr>
                <a:srgbClr val="FFC000">
                  <a:lumMod val="75000"/>
                </a:srgbClr>
              </a:buClr>
              <a:buSzPct val="60000"/>
            </a:pPr>
            <a:r>
              <a:rPr lang="zh-CN" altLang="en-US" sz="4800" dirty="0">
                <a:solidFill>
                  <a:prstClr val="white"/>
                </a:solidFill>
                <a:latin typeface="Arial" panose="020B0604020202020204" pitchFamily="34" charset="0"/>
                <a:ea typeface="微软雅黑" panose="020B0503020204020204" pitchFamily="34" charset="-122"/>
                <a:sym typeface="Arial" panose="020B0604020202020204" pitchFamily="34" charset="0"/>
              </a:rPr>
              <a:t>一</a:t>
            </a:r>
            <a:endParaRPr lang="zh-CN" altLang="en-US" sz="48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Entry_1"/>
          <p:cNvSpPr/>
          <p:nvPr>
            <p:custDataLst>
              <p:tags r:id="rId3"/>
            </p:custDataLst>
          </p:nvPr>
        </p:nvSpPr>
        <p:spPr>
          <a:xfrm>
            <a:off x="2809932" y="2043092"/>
            <a:ext cx="6334068" cy="492443"/>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a:buFont typeface="Arial" panose="020B0604020202020204" pitchFamily="34" charset="0"/>
              <a:buNone/>
            </a:pPr>
            <a:r>
              <a:rPr lang="zh-CN" altLang="en-US" sz="3200" b="1" dirty="0" smtClean="0">
                <a:solidFill>
                  <a:srgbClr val="FFFFFF"/>
                </a:solidFill>
                <a:latin typeface="微软雅黑" panose="020B0503020204020204" pitchFamily="34" charset="-122"/>
                <a:ea typeface="微软雅黑" panose="020B0503020204020204" pitchFamily="34" charset="-122"/>
                <a:cs typeface="华康圆体W7" pitchFamily="49" charset="-122"/>
              </a:rPr>
              <a:t>上半年工作概述</a:t>
            </a:r>
            <a:endParaRPr lang="zh-CN" altLang="en-US" sz="3200" b="1" dirty="0">
              <a:solidFill>
                <a:srgbClr val="FFFFFF"/>
              </a:solidFill>
              <a:latin typeface="微软雅黑" panose="020B0503020204020204" pitchFamily="34" charset="-122"/>
              <a:ea typeface="微软雅黑" panose="020B0503020204020204" pitchFamily="34" charset="-122"/>
              <a:cs typeface="华康圆体W7" pitchFamily="49"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1</a:t>
            </a:r>
            <a:endParaRPr lang="zh-CN" altLang="en-US" sz="6000" b="1" dirty="0">
              <a:solidFill>
                <a:srgbClr val="002060"/>
              </a:solidFill>
            </a:endParaRPr>
          </a:p>
        </p:txBody>
      </p:sp>
      <p:sp>
        <p:nvSpPr>
          <p:cNvPr id="3" name="TextBox 2"/>
          <p:cNvSpPr txBox="1"/>
          <p:nvPr/>
        </p:nvSpPr>
        <p:spPr>
          <a:xfrm>
            <a:off x="1390649" y="119244"/>
            <a:ext cx="5801888" cy="652486"/>
          </a:xfrm>
          <a:prstGeom prst="rect">
            <a:avLst/>
          </a:prstGeom>
          <a:noFill/>
        </p:spPr>
        <p:txBody>
          <a:bodyPr wrap="square" rtlCol="0">
            <a:spAutoFit/>
          </a:bodyPr>
          <a:lstStyle/>
          <a:p>
            <a:pPr>
              <a:lnSpc>
                <a:spcPct val="130000"/>
              </a:lnSpc>
            </a:pPr>
            <a:r>
              <a:rPr lang="zh-CN" altLang="en-US" sz="2000" b="1" dirty="0" smtClean="0">
                <a:solidFill>
                  <a:schemeClr val="accent1"/>
                </a:solidFill>
                <a:latin typeface="Arial" panose="020B0604020202020204" pitchFamily="34" charset="0"/>
                <a:ea typeface="微软雅黑" panose="020B0503020204020204" pitchFamily="34" charset="-122"/>
              </a:rPr>
              <a:t>上半年</a:t>
            </a:r>
            <a:r>
              <a:rPr lang="zh-CN" altLang="en-US" sz="2000" b="1" dirty="0">
                <a:solidFill>
                  <a:schemeClr val="accent1"/>
                </a:solidFill>
                <a:latin typeface="Arial" panose="020B0604020202020204" pitchFamily="34" charset="0"/>
                <a:ea typeface="微软雅黑" panose="020B0503020204020204" pitchFamily="34" charset="-122"/>
              </a:rPr>
              <a:t>工作完成情况</a:t>
            </a:r>
            <a:r>
              <a:rPr lang="en-US" altLang="zh-CN" sz="2800" b="1" dirty="0" smtClean="0">
                <a:solidFill>
                  <a:schemeClr val="accent1"/>
                </a:solidFill>
                <a:latin typeface="Arial" panose="020B0604020202020204" pitchFamily="34" charset="0"/>
                <a:ea typeface="微软雅黑" panose="020B0503020204020204" pitchFamily="34" charset="-122"/>
              </a:rPr>
              <a:t>-</a:t>
            </a:r>
            <a:r>
              <a:rPr lang="zh-CN" altLang="en-US" sz="2800" b="1" dirty="0" smtClean="0">
                <a:solidFill>
                  <a:schemeClr val="accent1"/>
                </a:solidFill>
                <a:latin typeface="Arial" panose="020B0604020202020204" pitchFamily="34" charset="0"/>
                <a:ea typeface="微软雅黑" panose="020B0503020204020204" pitchFamily="34" charset="-122"/>
              </a:rPr>
              <a:t>研发项目完成情况</a:t>
            </a:r>
            <a:endParaRPr lang="zh-CN" altLang="en-US" sz="3600" b="1" dirty="0">
              <a:solidFill>
                <a:schemeClr val="accent1"/>
              </a:solidFill>
              <a:latin typeface="Arial" panose="020B0604020202020204" pitchFamily="34" charset="0"/>
              <a:ea typeface="微软雅黑" panose="020B0503020204020204" pitchFamily="34" charset="-122"/>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7"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表格 4"/>
          <p:cNvGraphicFramePr>
            <a:graphicFrameLocks noGrp="1"/>
          </p:cNvGraphicFramePr>
          <p:nvPr/>
        </p:nvGraphicFramePr>
        <p:xfrm>
          <a:off x="107504" y="699542"/>
          <a:ext cx="8784976" cy="3937000"/>
        </p:xfrm>
        <a:graphic>
          <a:graphicData uri="http://schemas.openxmlformats.org/drawingml/2006/table">
            <a:tbl>
              <a:tblPr firstRow="1" bandRow="1">
                <a:tableStyleId>{5C22544A-7EE6-4342-B048-85BDC9FD1C3A}</a:tableStyleId>
              </a:tblPr>
              <a:tblGrid>
                <a:gridCol w="598830"/>
                <a:gridCol w="1489402"/>
                <a:gridCol w="3312368"/>
                <a:gridCol w="1656184"/>
                <a:gridCol w="1728192"/>
              </a:tblGrid>
              <a:tr h="370840">
                <a:tc>
                  <a:txBody>
                    <a:bodyPr/>
                    <a:lstStyle/>
                    <a:p>
                      <a:r>
                        <a:rPr lang="zh-CN" altLang="en-US" sz="1600" dirty="0" smtClean="0">
                          <a:latin typeface="微软雅黑" panose="020B0503020204020204" pitchFamily="34" charset="-122"/>
                          <a:ea typeface="微软雅黑" panose="020B0503020204020204" pitchFamily="34" charset="-122"/>
                        </a:rPr>
                        <a:t>序号</a:t>
                      </a:r>
                      <a:endParaRPr lang="zh-CN" altLang="en-US" sz="1600" dirty="0">
                        <a:latin typeface="微软雅黑" panose="020B0503020204020204" pitchFamily="34" charset="-122"/>
                        <a:ea typeface="微软雅黑" panose="020B0503020204020204" pitchFamily="34" charset="-122"/>
                      </a:endParaRPr>
                    </a:p>
                  </a:txBody>
                  <a:tcPr/>
                </a:tc>
                <a:tc>
                  <a:txBody>
                    <a:bodyPr/>
                    <a:lstStyle/>
                    <a:p>
                      <a:r>
                        <a:rPr lang="zh-CN" altLang="en-US" sz="1600" dirty="0">
                          <a:latin typeface="微软雅黑" panose="020B0503020204020204" pitchFamily="34" charset="-122"/>
                          <a:ea typeface="微软雅黑" panose="020B0503020204020204" pitchFamily="34" charset="-122"/>
                        </a:rPr>
                        <a:t>项目类别</a:t>
                      </a:r>
                      <a:endParaRPr lang="zh-CN" altLang="en-US" sz="1600" dirty="0">
                        <a:latin typeface="微软雅黑" panose="020B0503020204020204" pitchFamily="34" charset="-122"/>
                        <a:ea typeface="微软雅黑" panose="020B0503020204020204" pitchFamily="34" charset="-122"/>
                      </a:endParaRPr>
                    </a:p>
                  </a:txBody>
                  <a:tcPr/>
                </a:tc>
                <a:tc>
                  <a:txBody>
                    <a:bodyPr/>
                    <a:lstStyle/>
                    <a:p>
                      <a:r>
                        <a:rPr lang="zh-CN" altLang="en-US" sz="1600" dirty="0">
                          <a:latin typeface="微软雅黑" panose="020B0503020204020204" pitchFamily="34" charset="-122"/>
                          <a:ea typeface="微软雅黑" panose="020B0503020204020204" pitchFamily="34" charset="-122"/>
                        </a:rPr>
                        <a:t>项目名称</a:t>
                      </a:r>
                      <a:endParaRPr lang="zh-CN" altLang="en-US" sz="1600" dirty="0">
                        <a:latin typeface="微软雅黑" panose="020B0503020204020204" pitchFamily="34" charset="-122"/>
                        <a:ea typeface="微软雅黑" panose="020B0503020204020204" pitchFamily="34" charset="-122"/>
                      </a:endParaRPr>
                    </a:p>
                  </a:txBody>
                  <a:tcPr/>
                </a:tc>
                <a:tc>
                  <a:txBody>
                    <a:bodyPr/>
                    <a:lstStyle/>
                    <a:p>
                      <a:r>
                        <a:rPr lang="zh-CN" altLang="en-US" sz="1600" dirty="0">
                          <a:latin typeface="微软雅黑" panose="020B0503020204020204" pitchFamily="34" charset="-122"/>
                          <a:ea typeface="微软雅黑" panose="020B0503020204020204" pitchFamily="34" charset="-122"/>
                        </a:rPr>
                        <a:t>状态</a:t>
                      </a:r>
                      <a:endParaRPr lang="zh-CN" altLang="en-US" sz="1600" dirty="0">
                        <a:latin typeface="微软雅黑" panose="020B0503020204020204" pitchFamily="34" charset="-122"/>
                        <a:ea typeface="微软雅黑" panose="020B0503020204020204" pitchFamily="34" charset="-122"/>
                      </a:endParaRPr>
                    </a:p>
                  </a:txBody>
                  <a:tcPr/>
                </a:tc>
                <a:tc>
                  <a:txBody>
                    <a:bodyPr/>
                    <a:lstStyle/>
                    <a:p>
                      <a:r>
                        <a:rPr lang="zh-CN" altLang="en-US" sz="1600" dirty="0">
                          <a:latin typeface="微软雅黑" panose="020B0503020204020204" pitchFamily="34" charset="-122"/>
                          <a:ea typeface="微软雅黑" panose="020B0503020204020204" pitchFamily="34" charset="-122"/>
                        </a:rPr>
                        <a:t>备注</a:t>
                      </a:r>
                      <a:endParaRPr lang="zh-CN" altLang="en-US" sz="1600" dirty="0">
                        <a:latin typeface="微软雅黑" panose="020B0503020204020204" pitchFamily="34" charset="-122"/>
                        <a:ea typeface="微软雅黑" panose="020B0503020204020204" pitchFamily="34" charset="-122"/>
                      </a:endParaRPr>
                    </a:p>
                  </a:txBody>
                  <a:tcPr/>
                </a:tc>
              </a:tr>
              <a:tr h="205224">
                <a:tc>
                  <a:txBody>
                    <a:bodyPr/>
                    <a:lstStyle/>
                    <a:p>
                      <a:pPr algn="ctr"/>
                      <a:r>
                        <a:rPr lang="en-US" altLang="zh-CN" sz="1200" dirty="0" smtClean="0">
                          <a:latin typeface="微软雅黑" panose="020B0503020204020204" pitchFamily="34" charset="-122"/>
                          <a:ea typeface="微软雅黑" panose="020B0503020204020204" pitchFamily="34" charset="-122"/>
                        </a:rPr>
                        <a:t>1</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2021</a:t>
                      </a:r>
                      <a:r>
                        <a:rPr lang="zh-CN" altLang="en-US" sz="1200" dirty="0" smtClean="0">
                          <a:latin typeface="微软雅黑" panose="020B0503020204020204" pitchFamily="34" charset="-122"/>
                          <a:ea typeface="微软雅黑" panose="020B0503020204020204" pitchFamily="34" charset="-122"/>
                        </a:rPr>
                        <a:t>新立项</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中控</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2.0</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r>
                        <a:rPr lang="zh-CN" altLang="en-US" sz="1200" b="1" dirty="0" smtClean="0">
                          <a:solidFill>
                            <a:srgbClr val="00B050"/>
                          </a:solidFill>
                          <a:latin typeface="微软雅黑" panose="020B0503020204020204" pitchFamily="34" charset="-122"/>
                          <a:ea typeface="微软雅黑" panose="020B0503020204020204" pitchFamily="34" charset="-122"/>
                        </a:rPr>
                        <a:t>进度正常</a:t>
                      </a:r>
                      <a:endParaRPr lang="en-US" altLang="zh-CN" sz="1200" b="1" dirty="0">
                        <a:solidFill>
                          <a:srgbClr val="00B050"/>
                        </a:solidFill>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a:tc>
              </a:tr>
              <a:tr h="216024">
                <a:tc>
                  <a:txBody>
                    <a:bodyPr/>
                    <a:lstStyle/>
                    <a:p>
                      <a:pPr algn="ctr"/>
                      <a:r>
                        <a:rPr lang="en-US" altLang="zh-CN" sz="1200" dirty="0" smtClean="0">
                          <a:latin typeface="微软雅黑" panose="020B0503020204020204" pitchFamily="34" charset="-122"/>
                          <a:ea typeface="微软雅黑" panose="020B0503020204020204" pitchFamily="34" charset="-122"/>
                        </a:rPr>
                        <a:t>2</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2021</a:t>
                      </a:r>
                      <a:r>
                        <a:rPr lang="zh-CN" altLang="en-US" sz="1200" dirty="0" smtClean="0">
                          <a:latin typeface="微软雅黑" panose="020B0503020204020204" pitchFamily="34" charset="-122"/>
                          <a:ea typeface="微软雅黑" panose="020B0503020204020204" pitchFamily="34" charset="-122"/>
                        </a:rPr>
                        <a:t>新立项</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基于</a:t>
                      </a:r>
                      <a:r>
                        <a:rPr lang="en-US" altLang="zh-CN" sz="1200" kern="1200" dirty="0" err="1" smtClean="0">
                          <a:solidFill>
                            <a:schemeClr val="dk1"/>
                          </a:solidFill>
                          <a:latin typeface="微软雅黑" panose="020B0503020204020204" pitchFamily="34" charset="-122"/>
                          <a:ea typeface="微软雅黑" panose="020B0503020204020204" pitchFamily="34" charset="-122"/>
                          <a:cs typeface="+mn-cs"/>
                        </a:rPr>
                        <a:t>DataSoul</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平台的海上风电状态分析系统</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r>
                        <a:rPr lang="zh-CN" altLang="en-US" sz="1200" b="1" dirty="0" smtClean="0">
                          <a:solidFill>
                            <a:srgbClr val="00B050"/>
                          </a:solidFill>
                          <a:latin typeface="微软雅黑" panose="020B0503020204020204" pitchFamily="34" charset="-122"/>
                          <a:ea typeface="微软雅黑" panose="020B0503020204020204" pitchFamily="34" charset="-122"/>
                        </a:rPr>
                        <a:t>进度正常</a:t>
                      </a:r>
                      <a:endParaRPr lang="en-US" altLang="zh-CN" sz="1200" b="1" dirty="0">
                        <a:solidFill>
                          <a:srgbClr val="00B050"/>
                        </a:solidFill>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与海上控制室联合立项</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a:tc>
              </a:tr>
              <a:tr h="160640">
                <a:tc>
                  <a:txBody>
                    <a:bodyPr/>
                    <a:lstStyle/>
                    <a:p>
                      <a:pPr algn="ctr"/>
                      <a:r>
                        <a:rPr lang="en-US" altLang="zh-CN" sz="1200" dirty="0" smtClean="0">
                          <a:latin typeface="微软雅黑" panose="020B0503020204020204" pitchFamily="34" charset="-122"/>
                          <a:ea typeface="微软雅黑" panose="020B0503020204020204" pitchFamily="34" charset="-122"/>
                        </a:rPr>
                        <a:t>3</a:t>
                      </a:r>
                      <a:endParaRPr lang="zh-CN" altLang="en-US" sz="1200" dirty="0">
                        <a:latin typeface="微软雅黑" panose="020B0503020204020204" pitchFamily="34" charset="-122"/>
                        <a:ea typeface="微软雅黑" panose="020B0503020204020204" pitchFamily="34" charset="-122"/>
                      </a:endParaRPr>
                    </a:p>
                  </a:txBody>
                  <a:tcPr/>
                </a:tc>
                <a:tc>
                  <a:txBody>
                    <a:bodyPr/>
                    <a:lstStyle/>
                    <a:p>
                      <a:r>
                        <a:rPr lang="en-US" altLang="zh-CN" sz="1200" dirty="0" smtClean="0">
                          <a:latin typeface="微软雅黑" panose="020B0503020204020204" pitchFamily="34" charset="-122"/>
                          <a:ea typeface="微软雅黑" panose="020B0503020204020204" pitchFamily="34" charset="-122"/>
                        </a:rPr>
                        <a:t>2020</a:t>
                      </a:r>
                      <a:r>
                        <a:rPr lang="zh-CN" altLang="en-US" sz="1200" dirty="0" smtClean="0">
                          <a:latin typeface="微软雅黑" panose="020B0503020204020204" pitchFamily="34" charset="-122"/>
                          <a:ea typeface="微软雅黑" panose="020B0503020204020204" pitchFamily="34" charset="-122"/>
                        </a:rPr>
                        <a:t>年</a:t>
                      </a:r>
                      <a:r>
                        <a:rPr lang="zh-CN" altLang="en-US" sz="1200" dirty="0">
                          <a:latin typeface="微软雅黑" panose="020B0503020204020204" pitchFamily="34" charset="-122"/>
                          <a:ea typeface="微软雅黑" panose="020B0503020204020204" pitchFamily="34" charset="-122"/>
                        </a:rPr>
                        <a:t>结转</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集控</a:t>
                      </a:r>
                      <a:r>
                        <a:rPr lang="en-US" altLang="zh-CN" sz="1200" dirty="0" smtClean="0">
                          <a:latin typeface="微软雅黑" panose="020B0503020204020204" pitchFamily="34" charset="-122"/>
                          <a:ea typeface="微软雅黑" panose="020B0503020204020204" pitchFamily="34" charset="-122"/>
                        </a:rPr>
                        <a:t>2.0</a:t>
                      </a:r>
                      <a:r>
                        <a:rPr lang="zh-CN" altLang="en-US" sz="1200" dirty="0" smtClean="0">
                          <a:latin typeface="微软雅黑" panose="020B0503020204020204" pitchFamily="34" charset="-122"/>
                          <a:ea typeface="微软雅黑" panose="020B0503020204020204" pitchFamily="34" charset="-122"/>
                        </a:rPr>
                        <a:t>产品</a:t>
                      </a:r>
                      <a:endParaRPr lang="zh-CN" altLang="en-US" sz="1200" dirty="0">
                        <a:latin typeface="微软雅黑" panose="020B0503020204020204" pitchFamily="34" charset="-122"/>
                        <a:ea typeface="微软雅黑" panose="020B0503020204020204" pitchFamily="34" charset="-122"/>
                      </a:endParaRPr>
                    </a:p>
                  </a:txBody>
                  <a:tcPr/>
                </a:tc>
                <a:tc>
                  <a:txBody>
                    <a:bodyPr/>
                    <a:lstStyle/>
                    <a:p>
                      <a:r>
                        <a:rPr lang="zh-CN" altLang="en-US" sz="1200" b="1" dirty="0" smtClean="0">
                          <a:solidFill>
                            <a:srgbClr val="00B050"/>
                          </a:solidFill>
                          <a:latin typeface="微软雅黑" panose="020B0503020204020204" pitchFamily="34" charset="-122"/>
                          <a:ea typeface="微软雅黑" panose="020B0503020204020204" pitchFamily="34" charset="-122"/>
                        </a:rPr>
                        <a:t>进度正常</a:t>
                      </a:r>
                      <a:endParaRPr lang="en-US" altLang="zh-CN" sz="1200" b="1" dirty="0">
                        <a:solidFill>
                          <a:srgbClr val="00B050"/>
                        </a:solidFill>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a:tc>
              </a:tr>
              <a:tr h="0">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4</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2020</a:t>
                      </a:r>
                      <a:r>
                        <a:rPr lang="zh-CN" altLang="en-US" sz="1200" dirty="0" smtClean="0">
                          <a:latin typeface="微软雅黑" panose="020B0503020204020204" pitchFamily="34" charset="-122"/>
                          <a:ea typeface="微软雅黑" panose="020B0503020204020204" pitchFamily="34" charset="-122"/>
                        </a:rPr>
                        <a:t>年结转</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中控</a:t>
                      </a: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1.7</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b="1" dirty="0" smtClean="0">
                          <a:solidFill>
                            <a:srgbClr val="00B050"/>
                          </a:solidFill>
                          <a:latin typeface="微软雅黑" panose="020B0503020204020204" pitchFamily="34" charset="-122"/>
                          <a:ea typeface="微软雅黑" panose="020B0503020204020204" pitchFamily="34" charset="-122"/>
                        </a:rPr>
                        <a:t>按时结项</a:t>
                      </a:r>
                      <a:endParaRPr lang="zh-CN" altLang="en-US" sz="1200" b="1" dirty="0" smtClean="0">
                        <a:solidFill>
                          <a:srgbClr val="00B050"/>
                        </a:solidFill>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a:tc>
              </a:tr>
              <a:tr h="229736">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5</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2020</a:t>
                      </a:r>
                      <a:r>
                        <a:rPr lang="zh-CN" altLang="en-US" sz="1200" dirty="0" smtClean="0">
                          <a:latin typeface="微软雅黑" panose="020B0503020204020204" pitchFamily="34" charset="-122"/>
                          <a:ea typeface="微软雅黑" panose="020B0503020204020204" pitchFamily="34" charset="-122"/>
                        </a:rPr>
                        <a:t>年结转</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单兵辅助系统</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r>
                        <a:rPr lang="zh-CN" altLang="en-US" sz="1200" b="1" dirty="0" smtClean="0">
                          <a:solidFill>
                            <a:srgbClr val="00B050"/>
                          </a:solidFill>
                          <a:latin typeface="微软雅黑" panose="020B0503020204020204" pitchFamily="34" charset="-122"/>
                          <a:ea typeface="微软雅黑" panose="020B0503020204020204" pitchFamily="34" charset="-122"/>
                        </a:rPr>
                        <a:t>进度正常</a:t>
                      </a:r>
                      <a:endParaRPr lang="en-US" altLang="zh-CN" sz="1200" b="1" dirty="0">
                        <a:solidFill>
                          <a:srgbClr val="00B050"/>
                        </a:solidFill>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a:tc>
              </a:tr>
              <a:tr h="129768">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6</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2020</a:t>
                      </a:r>
                      <a:r>
                        <a:rPr lang="zh-CN" altLang="en-US" sz="1200" dirty="0" smtClean="0">
                          <a:latin typeface="微软雅黑" panose="020B0503020204020204" pitchFamily="34" charset="-122"/>
                          <a:ea typeface="微软雅黑" panose="020B0503020204020204" pitchFamily="34" charset="-122"/>
                        </a:rPr>
                        <a:t>年结转</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在线诊断云平台</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r>
                        <a:rPr lang="zh-CN" altLang="en-US" sz="1200" b="1" dirty="0" smtClean="0">
                          <a:solidFill>
                            <a:srgbClr val="00B050"/>
                          </a:solidFill>
                          <a:latin typeface="微软雅黑" panose="020B0503020204020204" pitchFamily="34" charset="-122"/>
                          <a:ea typeface="微软雅黑" panose="020B0503020204020204" pitchFamily="34" charset="-122"/>
                        </a:rPr>
                        <a:t>进度正常</a:t>
                      </a:r>
                      <a:endParaRPr lang="en-US" altLang="zh-CN" sz="1200" b="1" dirty="0">
                        <a:solidFill>
                          <a:srgbClr val="00B050"/>
                        </a:solidFill>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a:tc>
              </a:tr>
              <a:tr h="143480">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7</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2020</a:t>
                      </a:r>
                      <a:r>
                        <a:rPr lang="zh-CN" altLang="en-US" sz="1200" dirty="0" smtClean="0">
                          <a:latin typeface="微软雅黑" panose="020B0503020204020204" pitchFamily="34" charset="-122"/>
                          <a:ea typeface="微软雅黑" panose="020B0503020204020204" pitchFamily="34" charset="-122"/>
                        </a:rPr>
                        <a:t>年结转</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智慧风电场综合运营管理系统</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b="1" dirty="0" smtClean="0">
                          <a:solidFill>
                            <a:srgbClr val="00B050"/>
                          </a:solidFill>
                          <a:latin typeface="微软雅黑" panose="020B0503020204020204" pitchFamily="34" charset="-122"/>
                          <a:ea typeface="微软雅黑" panose="020B0503020204020204" pitchFamily="34" charset="-122"/>
                        </a:rPr>
                        <a:t>按时结项</a:t>
                      </a:r>
                      <a:endParaRPr lang="zh-CN" altLang="en-US" sz="1200" b="1" dirty="0" smtClean="0">
                        <a:solidFill>
                          <a:srgbClr val="00B050"/>
                        </a:solidFill>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a:tc>
              </a:tr>
              <a:tr h="157192">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8</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研究院内支持项目</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叶片技术室材料数据库软件包系统</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b="1" dirty="0" smtClean="0">
                          <a:solidFill>
                            <a:srgbClr val="00B050"/>
                          </a:solidFill>
                          <a:latin typeface="微软雅黑" panose="020B0503020204020204" pitchFamily="34" charset="-122"/>
                          <a:ea typeface="微软雅黑" panose="020B0503020204020204" pitchFamily="34" charset="-122"/>
                        </a:rPr>
                        <a:t>完成开发及交付</a:t>
                      </a:r>
                      <a:endParaRPr lang="zh-CN" altLang="en-US" sz="1200" b="1" dirty="0" smtClean="0">
                        <a:solidFill>
                          <a:srgbClr val="00B050"/>
                        </a:solidFill>
                        <a:latin typeface="微软雅黑" panose="020B0503020204020204" pitchFamily="34" charset="-122"/>
                        <a:ea typeface="微软雅黑" panose="020B0503020204020204" pitchFamily="34" charset="-122"/>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支持叶片技术室</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a:tc>
              </a:tr>
              <a:tr h="170904">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9</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部门内支持项目</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en-US" altLang="zh-CN" sz="1200" kern="1200" dirty="0" smtClean="0">
                          <a:solidFill>
                            <a:schemeClr val="dk1"/>
                          </a:solidFill>
                          <a:latin typeface="微软雅黑" panose="020B0503020204020204" pitchFamily="34" charset="-122"/>
                          <a:ea typeface="微软雅黑" panose="020B0503020204020204" pitchFamily="34" charset="-122"/>
                          <a:cs typeface="+mn-cs"/>
                        </a:rPr>
                        <a:t>CMS</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数据分析专家诊断系统</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r>
                        <a:rPr lang="zh-CN" altLang="en-US" sz="1200" b="1" dirty="0" smtClean="0">
                          <a:solidFill>
                            <a:srgbClr val="00B050"/>
                          </a:solidFill>
                          <a:latin typeface="微软雅黑" panose="020B0503020204020204" pitchFamily="34" charset="-122"/>
                          <a:ea typeface="微软雅黑" panose="020B0503020204020204" pitchFamily="34" charset="-122"/>
                        </a:rPr>
                        <a:t>进度正常</a:t>
                      </a:r>
                      <a:endParaRPr lang="en-US" altLang="zh-CN" sz="1200" b="1" dirty="0">
                        <a:solidFill>
                          <a:srgbClr val="00B050"/>
                        </a:solidFill>
                        <a:latin typeface="微软雅黑" panose="020B0503020204020204" pitchFamily="34" charset="-122"/>
                        <a:ea typeface="微软雅黑" panose="020B0503020204020204" pitchFamily="34" charset="-122"/>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支持分析组</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a:tc>
              </a:tr>
              <a:tr h="0">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10</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部门内支持项目</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后备电源监控系统</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b="1" dirty="0" smtClean="0">
                          <a:solidFill>
                            <a:srgbClr val="00B050"/>
                          </a:solidFill>
                          <a:latin typeface="微软雅黑" panose="020B0503020204020204" pitchFamily="34" charset="-122"/>
                          <a:ea typeface="微软雅黑" panose="020B0503020204020204" pitchFamily="34" charset="-122"/>
                        </a:rPr>
                        <a:t>完成开发及交付</a:t>
                      </a:r>
                      <a:endParaRPr lang="zh-CN" altLang="en-US" sz="1200" b="1" dirty="0" smtClean="0">
                        <a:solidFill>
                          <a:srgbClr val="00B050"/>
                        </a:solidFill>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支持微网组</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a:tc>
              </a:tr>
              <a:tr h="153744">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11</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部门内项目</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数据一键下载工具</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b="1" dirty="0" smtClean="0">
                          <a:solidFill>
                            <a:srgbClr val="00B050"/>
                          </a:solidFill>
                          <a:latin typeface="微软雅黑" panose="020B0503020204020204" pitchFamily="34" charset="-122"/>
                          <a:ea typeface="微软雅黑" panose="020B0503020204020204" pitchFamily="34" charset="-122"/>
                        </a:rPr>
                        <a:t>完成开发及交付</a:t>
                      </a:r>
                      <a:endParaRPr lang="zh-CN" altLang="en-US" sz="1200" b="1" dirty="0" smtClean="0">
                        <a:solidFill>
                          <a:srgbClr val="00B050"/>
                        </a:solidFill>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a:tc>
              </a:tr>
              <a:tr h="0">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12</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部门内项目</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  看板系统</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525" marR="9525" marT="9525" marB="0" anchor="ctr"/>
                </a:tc>
                <a:tc>
                  <a:txBody>
                    <a:bodyPr/>
                    <a:lstStyle/>
                    <a:p>
                      <a:r>
                        <a:rPr lang="zh-CN" altLang="en-US" sz="1200" b="1" dirty="0" smtClean="0">
                          <a:solidFill>
                            <a:srgbClr val="00B050"/>
                          </a:solidFill>
                          <a:latin typeface="微软雅黑" panose="020B0503020204020204" pitchFamily="34" charset="-122"/>
                          <a:ea typeface="微软雅黑" panose="020B0503020204020204" pitchFamily="34" charset="-122"/>
                        </a:rPr>
                        <a:t>  进度正常</a:t>
                      </a:r>
                      <a:endParaRPr lang="en-US" altLang="zh-CN" sz="1200" b="1" dirty="0">
                        <a:solidFill>
                          <a:srgbClr val="00B050"/>
                        </a:solidFill>
                        <a:latin typeface="微软雅黑" panose="020B0503020204020204" pitchFamily="34" charset="-122"/>
                        <a:ea typeface="微软雅黑" panose="020B0503020204020204" pitchFamily="34" charset="-122"/>
                      </a:endParaRPr>
                    </a:p>
                  </a:txBody>
                  <a:tcPr marL="9525" marR="9525" marT="9525" marB="0" anchor="ctr"/>
                </a:tc>
                <a:tc>
                  <a:txBody>
                    <a:bodyPr/>
                    <a:lstStyle/>
                    <a:p>
                      <a:pPr marL="0" algn="l" defTabSz="914400" rtl="0" eaLnBrk="1" fontAlgn="ctr" latinLnBrk="0" hangingPunct="1"/>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525" marR="9525" marT="9525" marB="0" anchor="ctr"/>
                </a:tc>
              </a:tr>
              <a:tr h="216024">
                <a:tc>
                  <a:txBody>
                    <a:bodyPr/>
                    <a:lstStyle/>
                    <a:p>
                      <a:pPr algn="ctr"/>
                      <a:r>
                        <a:rPr lang="en-US" altLang="zh-CN" sz="1200" dirty="0" smtClean="0">
                          <a:latin typeface="微软雅黑" panose="020B0503020204020204" pitchFamily="34" charset="-122"/>
                          <a:ea typeface="微软雅黑" panose="020B0503020204020204" pitchFamily="34" charset="-122"/>
                        </a:rPr>
                        <a:t>13</a:t>
                      </a:r>
                      <a:endParaRPr lang="zh-CN" altLang="en-US" sz="1200" dirty="0">
                        <a:latin typeface="微软雅黑" panose="020B0503020204020204" pitchFamily="34" charset="-122"/>
                        <a:ea typeface="微软雅黑" panose="020B0503020204020204" pitchFamily="34"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部门内项目</a:t>
                      </a:r>
                      <a:endParaRPr lang="zh-CN" altLang="en-US" sz="1200" dirty="0" smtClean="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  演示系统</a:t>
                      </a:r>
                      <a:endParaRPr lang="zh-CN" altLang="en-US" sz="1200" kern="1200" dirty="0" smtClean="0">
                        <a:solidFill>
                          <a:schemeClr val="dk1"/>
                        </a:solidFill>
                        <a:latin typeface="微软雅黑" panose="020B0503020204020204" pitchFamily="34" charset="-122"/>
                        <a:ea typeface="微软雅黑" panose="020B0503020204020204" pitchFamily="34" charset="-122"/>
                        <a:cs typeface="+mn-cs"/>
                      </a:endParaRPr>
                    </a:p>
                  </a:txBody>
                  <a:tcPr marL="9525" marR="9525" marT="9525"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200" b="1" dirty="0" smtClean="0">
                          <a:solidFill>
                            <a:srgbClr val="00B050"/>
                          </a:solidFill>
                          <a:latin typeface="微软雅黑" panose="020B0503020204020204" pitchFamily="34" charset="-122"/>
                          <a:ea typeface="微软雅黑" panose="020B0503020204020204" pitchFamily="34" charset="-122"/>
                        </a:rPr>
                        <a:t>  进度正常</a:t>
                      </a:r>
                      <a:endParaRPr lang="en-US" altLang="zh-CN" sz="1200" b="1" dirty="0" smtClean="0">
                        <a:solidFill>
                          <a:srgbClr val="00B050"/>
                        </a:solidFill>
                        <a:latin typeface="微软雅黑" panose="020B0503020204020204" pitchFamily="34" charset="-122"/>
                        <a:ea typeface="微软雅黑" panose="020B0503020204020204" pitchFamily="34" charset="-122"/>
                      </a:endParaRPr>
                    </a:p>
                  </a:txBody>
                  <a:tcPr marL="9525" marR="9525" marT="9525" marB="0" anchor="ctr"/>
                </a:tc>
                <a:tc>
                  <a:txBody>
                    <a:bodyPr/>
                    <a:lstStyle/>
                    <a:p>
                      <a:pPr marL="0" algn="l" defTabSz="914400" rtl="0" eaLnBrk="1" fontAlgn="ctr" latinLnBrk="0" hangingPunct="1"/>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525" marR="9525" marT="9525" marB="0" anchor="ctr"/>
                </a:tc>
              </a:tr>
            </a:tbl>
          </a:graphicData>
        </a:graphic>
      </p:graphicFrame>
    </p:spTree>
  </p:cSld>
  <p:clrMapOvr>
    <a:masterClrMapping/>
  </p:clrMapOvr>
  <p:transition spd="slow" advClick="0" advTm="0">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1</a:t>
            </a:r>
            <a:endParaRPr lang="zh-CN" altLang="en-US" sz="6000" b="1" dirty="0">
              <a:solidFill>
                <a:srgbClr val="002060"/>
              </a:solidFill>
            </a:endParaRPr>
          </a:p>
        </p:txBody>
      </p:sp>
      <p:sp>
        <p:nvSpPr>
          <p:cNvPr id="3" name="TextBox 2"/>
          <p:cNvSpPr txBox="1"/>
          <p:nvPr/>
        </p:nvSpPr>
        <p:spPr>
          <a:xfrm>
            <a:off x="1390649" y="119244"/>
            <a:ext cx="5801888" cy="652486"/>
          </a:xfrm>
          <a:prstGeom prst="rect">
            <a:avLst/>
          </a:prstGeom>
          <a:noFill/>
        </p:spPr>
        <p:txBody>
          <a:bodyPr wrap="square" rtlCol="0">
            <a:spAutoFit/>
          </a:bodyPr>
          <a:lstStyle/>
          <a:p>
            <a:pPr>
              <a:lnSpc>
                <a:spcPct val="130000"/>
              </a:lnSpc>
            </a:pPr>
            <a:r>
              <a:rPr lang="zh-CN" altLang="en-US" sz="2000" b="1" dirty="0" smtClean="0">
                <a:solidFill>
                  <a:schemeClr val="accent1"/>
                </a:solidFill>
                <a:latin typeface="Arial" panose="020B0604020202020204" pitchFamily="34" charset="0"/>
                <a:ea typeface="微软雅黑" panose="020B0503020204020204" pitchFamily="34" charset="-122"/>
              </a:rPr>
              <a:t>上半年</a:t>
            </a:r>
            <a:r>
              <a:rPr lang="zh-CN" altLang="en-US" sz="2000" b="1" dirty="0">
                <a:solidFill>
                  <a:schemeClr val="accent1"/>
                </a:solidFill>
                <a:latin typeface="Arial" panose="020B0604020202020204" pitchFamily="34" charset="0"/>
                <a:ea typeface="微软雅黑" panose="020B0503020204020204" pitchFamily="34" charset="-122"/>
              </a:rPr>
              <a:t>工作完成情况</a:t>
            </a:r>
            <a:r>
              <a:rPr lang="en-US" altLang="zh-CN" sz="2800" b="1" dirty="0" smtClean="0">
                <a:solidFill>
                  <a:schemeClr val="accent1"/>
                </a:solidFill>
                <a:latin typeface="Arial" panose="020B0604020202020204" pitchFamily="34" charset="0"/>
                <a:ea typeface="微软雅黑" panose="020B0503020204020204" pitchFamily="34" charset="-122"/>
              </a:rPr>
              <a:t>-</a:t>
            </a:r>
            <a:r>
              <a:rPr lang="zh-CN" altLang="en-US" sz="2800" b="1" dirty="0">
                <a:solidFill>
                  <a:schemeClr val="accent1"/>
                </a:solidFill>
                <a:latin typeface="Arial" panose="020B0604020202020204" pitchFamily="34" charset="0"/>
                <a:ea typeface="微软雅黑" panose="020B0503020204020204" pitchFamily="34" charset="-122"/>
              </a:rPr>
              <a:t>订单</a:t>
            </a:r>
            <a:r>
              <a:rPr lang="zh-CN" altLang="en-US" sz="2800" b="1" dirty="0" smtClean="0">
                <a:solidFill>
                  <a:schemeClr val="accent1"/>
                </a:solidFill>
                <a:latin typeface="Arial" panose="020B0604020202020204" pitchFamily="34" charset="0"/>
                <a:ea typeface="微软雅黑" panose="020B0503020204020204" pitchFamily="34" charset="-122"/>
              </a:rPr>
              <a:t>项目完成情况</a:t>
            </a:r>
            <a:endParaRPr lang="zh-CN" altLang="en-US" sz="3600" b="1" dirty="0">
              <a:solidFill>
                <a:schemeClr val="accent1"/>
              </a:solidFill>
              <a:latin typeface="Arial" panose="020B0604020202020204" pitchFamily="34" charset="0"/>
              <a:ea typeface="微软雅黑" panose="020B0503020204020204" pitchFamily="34" charset="-122"/>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7"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表格 4"/>
          <p:cNvGraphicFramePr>
            <a:graphicFrameLocks noGrp="1"/>
          </p:cNvGraphicFramePr>
          <p:nvPr/>
        </p:nvGraphicFramePr>
        <p:xfrm>
          <a:off x="539552" y="1093713"/>
          <a:ext cx="7848871" cy="2108200"/>
        </p:xfrm>
        <a:graphic>
          <a:graphicData uri="http://schemas.openxmlformats.org/drawingml/2006/table">
            <a:tbl>
              <a:tblPr firstRow="1" bandRow="1">
                <a:tableStyleId>{5C22544A-7EE6-4342-B048-85BDC9FD1C3A}</a:tableStyleId>
              </a:tblPr>
              <a:tblGrid>
                <a:gridCol w="1332148"/>
                <a:gridCol w="2772308"/>
                <a:gridCol w="2124236"/>
                <a:gridCol w="1620179"/>
              </a:tblGrid>
              <a:tr h="370840">
                <a:tc>
                  <a:txBody>
                    <a:bodyPr/>
                    <a:lstStyle/>
                    <a:p>
                      <a:r>
                        <a:rPr lang="zh-CN" altLang="en-US" sz="1600" dirty="0">
                          <a:latin typeface="微软雅黑" panose="020B0503020204020204" pitchFamily="34" charset="-122"/>
                          <a:ea typeface="微软雅黑" panose="020B0503020204020204" pitchFamily="34" charset="-122"/>
                        </a:rPr>
                        <a:t>项目类别</a:t>
                      </a:r>
                      <a:endParaRPr lang="zh-CN" altLang="en-US" sz="1600" dirty="0">
                        <a:latin typeface="微软雅黑" panose="020B0503020204020204" pitchFamily="34" charset="-122"/>
                        <a:ea typeface="微软雅黑" panose="020B0503020204020204" pitchFamily="34" charset="-122"/>
                      </a:endParaRPr>
                    </a:p>
                  </a:txBody>
                  <a:tcPr/>
                </a:tc>
                <a:tc>
                  <a:txBody>
                    <a:bodyPr/>
                    <a:lstStyle/>
                    <a:p>
                      <a:r>
                        <a:rPr lang="zh-CN" altLang="en-US" sz="1600" dirty="0">
                          <a:latin typeface="微软雅黑" panose="020B0503020204020204" pitchFamily="34" charset="-122"/>
                          <a:ea typeface="微软雅黑" panose="020B0503020204020204" pitchFamily="34" charset="-122"/>
                        </a:rPr>
                        <a:t>项目名称</a:t>
                      </a:r>
                      <a:endParaRPr lang="zh-CN" altLang="en-US" sz="1600" dirty="0">
                        <a:latin typeface="微软雅黑" panose="020B0503020204020204" pitchFamily="34" charset="-122"/>
                        <a:ea typeface="微软雅黑" panose="020B0503020204020204" pitchFamily="34" charset="-122"/>
                      </a:endParaRPr>
                    </a:p>
                  </a:txBody>
                  <a:tcPr/>
                </a:tc>
                <a:tc>
                  <a:txBody>
                    <a:bodyPr/>
                    <a:lstStyle/>
                    <a:p>
                      <a:r>
                        <a:rPr lang="zh-CN" altLang="en-US" sz="1600" dirty="0">
                          <a:latin typeface="微软雅黑" panose="020B0503020204020204" pitchFamily="34" charset="-122"/>
                          <a:ea typeface="微软雅黑" panose="020B0503020204020204" pitchFamily="34" charset="-122"/>
                        </a:rPr>
                        <a:t>状态</a:t>
                      </a:r>
                      <a:endParaRPr lang="zh-CN" altLang="en-US" sz="1600" dirty="0">
                        <a:latin typeface="微软雅黑" panose="020B0503020204020204" pitchFamily="34" charset="-122"/>
                        <a:ea typeface="微软雅黑" panose="020B0503020204020204" pitchFamily="34" charset="-122"/>
                      </a:endParaRPr>
                    </a:p>
                  </a:txBody>
                  <a:tcPr/>
                </a:tc>
                <a:tc>
                  <a:txBody>
                    <a:bodyPr/>
                    <a:lstStyle/>
                    <a:p>
                      <a:r>
                        <a:rPr lang="zh-CN" altLang="en-US" sz="1600" dirty="0">
                          <a:latin typeface="微软雅黑" panose="020B0503020204020204" pitchFamily="34" charset="-122"/>
                          <a:ea typeface="微软雅黑" panose="020B0503020204020204" pitchFamily="34" charset="-122"/>
                        </a:rPr>
                        <a:t>备注</a:t>
                      </a:r>
                      <a:endParaRPr lang="zh-CN" altLang="en-US" sz="1600" dirty="0">
                        <a:latin typeface="微软雅黑" panose="020B0503020204020204" pitchFamily="34" charset="-122"/>
                        <a:ea typeface="微软雅黑" panose="020B0503020204020204" pitchFamily="34" charset="-122"/>
                      </a:endParaRPr>
                    </a:p>
                  </a:txBody>
                  <a:tcPr/>
                </a:tc>
              </a:tr>
              <a:tr h="370840">
                <a:tc>
                  <a:txBody>
                    <a:bodyPr/>
                    <a:lstStyle/>
                    <a:p>
                      <a:pPr algn="ctr"/>
                      <a:r>
                        <a:rPr lang="en-US" altLang="zh-CN" sz="1600" dirty="0" smtClean="0">
                          <a:latin typeface="微软雅黑" panose="020B0503020204020204" pitchFamily="34" charset="-122"/>
                          <a:ea typeface="微软雅黑" panose="020B0503020204020204" pitchFamily="34" charset="-122"/>
                        </a:rPr>
                        <a:t>2020</a:t>
                      </a:r>
                      <a:r>
                        <a:rPr lang="zh-CN" altLang="en-US" sz="1600" dirty="0" smtClean="0">
                          <a:latin typeface="微软雅黑" panose="020B0503020204020204" pitchFamily="34" charset="-122"/>
                          <a:ea typeface="微软雅黑" panose="020B0503020204020204" pitchFamily="34" charset="-122"/>
                        </a:rPr>
                        <a:t>年订单</a:t>
                      </a:r>
                      <a:endParaRPr lang="zh-CN" altLang="en-US" sz="1600" dirty="0">
                        <a:latin typeface="微软雅黑" panose="020B0503020204020204" pitchFamily="34" charset="-122"/>
                        <a:ea typeface="微软雅黑" panose="020B0503020204020204" pitchFamily="34" charset="-122"/>
                      </a:endParaRPr>
                    </a:p>
                  </a:txBody>
                  <a:tcPr/>
                </a:tc>
                <a:tc>
                  <a:txBody>
                    <a:bodyPr/>
                    <a:lstStyle/>
                    <a:p>
                      <a:pPr algn="ctr"/>
                      <a:r>
                        <a:rPr lang="zh-CN" altLang="en-US" sz="1600" dirty="0" smtClean="0">
                          <a:latin typeface="微软雅黑" panose="020B0503020204020204" pitchFamily="34" charset="-122"/>
                          <a:ea typeface="微软雅黑" panose="020B0503020204020204" pitchFamily="34" charset="-122"/>
                        </a:rPr>
                        <a:t>阿巴嘎旗智慧风电场</a:t>
                      </a:r>
                      <a:endParaRPr lang="zh-CN" altLang="en-US" sz="1600" dirty="0">
                        <a:latin typeface="微软雅黑" panose="020B0503020204020204" pitchFamily="34" charset="-122"/>
                        <a:ea typeface="微软雅黑" panose="020B0503020204020204" pitchFamily="34" charset="-122"/>
                      </a:endParaRPr>
                    </a:p>
                  </a:txBody>
                  <a:tcPr/>
                </a:tc>
                <a:tc>
                  <a:txBody>
                    <a:bodyPr/>
                    <a:lstStyle/>
                    <a:p>
                      <a:pPr algn="ctr"/>
                      <a:r>
                        <a:rPr lang="zh-CN" altLang="en-US" sz="1600" b="1" dirty="0" smtClean="0">
                          <a:solidFill>
                            <a:srgbClr val="00B050"/>
                          </a:solidFill>
                          <a:latin typeface="微软雅黑" panose="020B0503020204020204" pitchFamily="34" charset="-122"/>
                          <a:ea typeface="微软雅黑" panose="020B0503020204020204" pitchFamily="34" charset="-122"/>
                        </a:rPr>
                        <a:t>开发中，进度正常</a:t>
                      </a:r>
                      <a:endParaRPr lang="en-US" altLang="zh-CN" sz="1600" b="1" dirty="0">
                        <a:solidFill>
                          <a:srgbClr val="00B050"/>
                        </a:solidFill>
                        <a:latin typeface="微软雅黑" panose="020B0503020204020204" pitchFamily="34" charset="-122"/>
                        <a:ea typeface="微软雅黑" panose="020B0503020204020204" pitchFamily="34" charset="-122"/>
                      </a:endParaRPr>
                    </a:p>
                  </a:txBody>
                  <a:tcPr/>
                </a:tc>
                <a:tc>
                  <a:txBody>
                    <a:bodyPr/>
                    <a:lstStyle/>
                    <a:p>
                      <a:pPr algn="ctr"/>
                      <a:r>
                        <a:rPr lang="zh-CN" altLang="en-US" sz="1600" dirty="0" smtClean="0">
                          <a:latin typeface="微软雅黑" panose="020B0503020204020204" pitchFamily="34" charset="-122"/>
                          <a:ea typeface="微软雅黑" panose="020B0503020204020204" pitchFamily="34" charset="-122"/>
                        </a:rPr>
                        <a:t>预计</a:t>
                      </a:r>
                      <a:r>
                        <a:rPr lang="en-US" altLang="zh-CN" sz="1600" dirty="0" smtClean="0">
                          <a:latin typeface="微软雅黑" panose="020B0503020204020204" pitchFamily="34" charset="-122"/>
                          <a:ea typeface="微软雅黑" panose="020B0503020204020204" pitchFamily="34" charset="-122"/>
                        </a:rPr>
                        <a:t>2021</a:t>
                      </a:r>
                      <a:r>
                        <a:rPr lang="zh-CN" altLang="en-US" sz="1600" dirty="0" smtClean="0">
                          <a:latin typeface="微软雅黑" panose="020B0503020204020204" pitchFamily="34" charset="-122"/>
                          <a:ea typeface="微软雅黑" panose="020B0503020204020204" pitchFamily="34" charset="-122"/>
                        </a:rPr>
                        <a:t>年</a:t>
                      </a:r>
                      <a:r>
                        <a:rPr lang="en-US" altLang="zh-CN" sz="1600" dirty="0" smtClean="0">
                          <a:latin typeface="微软雅黑" panose="020B0503020204020204" pitchFamily="34" charset="-122"/>
                          <a:ea typeface="微软雅黑" panose="020B0503020204020204" pitchFamily="34" charset="-122"/>
                        </a:rPr>
                        <a:t>6</a:t>
                      </a:r>
                      <a:r>
                        <a:rPr lang="zh-CN" altLang="en-US" sz="1600" dirty="0" smtClean="0">
                          <a:latin typeface="微软雅黑" panose="020B0503020204020204" pitchFamily="34" charset="-122"/>
                          <a:ea typeface="微软雅黑" panose="020B0503020204020204" pitchFamily="34" charset="-122"/>
                        </a:rPr>
                        <a:t>月底完成开发</a:t>
                      </a:r>
                      <a:endParaRPr lang="en-US" altLang="zh-CN" sz="1600" dirty="0">
                        <a:latin typeface="微软雅黑" panose="020B0503020204020204" pitchFamily="34" charset="-122"/>
                        <a:ea typeface="微软雅黑" panose="020B0503020204020204" pitchFamily="34" charset="-122"/>
                      </a:endParaRPr>
                    </a:p>
                  </a:txBody>
                  <a:tcPr/>
                </a:tc>
              </a:tr>
              <a:tr h="370840">
                <a:tc>
                  <a:txBody>
                    <a:bodyPr/>
                    <a:lstStyle/>
                    <a:p>
                      <a:pPr algn="ctr"/>
                      <a:r>
                        <a:rPr lang="en-US" altLang="zh-CN" sz="1600" dirty="0" smtClean="0">
                          <a:latin typeface="微软雅黑" panose="020B0503020204020204" pitchFamily="34" charset="-122"/>
                          <a:ea typeface="微软雅黑" panose="020B0503020204020204" pitchFamily="34" charset="-122"/>
                        </a:rPr>
                        <a:t>2021</a:t>
                      </a:r>
                      <a:r>
                        <a:rPr lang="zh-CN" altLang="en-US" sz="1600" dirty="0" smtClean="0">
                          <a:latin typeface="微软雅黑" panose="020B0503020204020204" pitchFamily="34" charset="-122"/>
                          <a:ea typeface="微软雅黑" panose="020B0503020204020204" pitchFamily="34" charset="-122"/>
                        </a:rPr>
                        <a:t>年订单</a:t>
                      </a:r>
                      <a:endParaRPr lang="zh-CN" altLang="en-US" sz="1600" dirty="0">
                        <a:latin typeface="微软雅黑" panose="020B0503020204020204" pitchFamily="34" charset="-122"/>
                        <a:ea typeface="微软雅黑" panose="020B0503020204020204" pitchFamily="34" charset="-122"/>
                      </a:endParaRPr>
                    </a:p>
                  </a:txBody>
                  <a:tcP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zh-CN" altLang="en-US" sz="1600" dirty="0" smtClean="0">
                          <a:latin typeface="微软雅黑" panose="020B0503020204020204" pitchFamily="34" charset="-122"/>
                          <a:ea typeface="微软雅黑" panose="020B0503020204020204" pitchFamily="34" charset="-122"/>
                        </a:rPr>
                        <a:t>青海大数据应用系统二期</a:t>
                      </a:r>
                      <a:endParaRPr lang="zh-CN" altLang="en-US" sz="1600" dirty="0">
                        <a:latin typeface="微软雅黑" panose="020B0503020204020204" pitchFamily="34" charset="-122"/>
                        <a:ea typeface="微软雅黑" panose="020B0503020204020204" pitchFamily="34" charset="-122"/>
                      </a:endParaRPr>
                    </a:p>
                  </a:txBody>
                  <a:tcPr/>
                </a:tc>
                <a:tc>
                  <a:txBody>
                    <a:bodyPr/>
                    <a:lstStyle/>
                    <a:p>
                      <a:pPr algn="ctr" fontAlgn="ctr"/>
                      <a:r>
                        <a:rPr lang="zh-CN" altLang="en-US" sz="1600" b="1" i="0" u="none" strike="noStrike" dirty="0" smtClean="0">
                          <a:solidFill>
                            <a:srgbClr val="00B050"/>
                          </a:solidFill>
                          <a:effectLst/>
                          <a:latin typeface="微软雅黑" panose="020B0503020204020204" pitchFamily="34" charset="-122"/>
                          <a:ea typeface="微软雅黑" panose="020B0503020204020204" pitchFamily="34" charset="-122"/>
                        </a:rPr>
                        <a:t>进度正常</a:t>
                      </a:r>
                      <a:endParaRPr lang="zh-CN" altLang="en-US" sz="1600" b="1" i="0" u="none" strike="noStrike" dirty="0">
                        <a:solidFill>
                          <a:srgbClr val="00B050"/>
                        </a:solidFill>
                        <a:effectLst/>
                        <a:latin typeface="微软雅黑" panose="020B0503020204020204" pitchFamily="34" charset="-122"/>
                        <a:ea typeface="微软雅黑" panose="020B0503020204020204" pitchFamily="34" charset="-122"/>
                      </a:endParaRPr>
                    </a:p>
                  </a:txBody>
                  <a:tcPr/>
                </a:tc>
                <a:tc>
                  <a:txBody>
                    <a:bodyPr/>
                    <a:lstStyle/>
                    <a:p>
                      <a:pPr algn="ctr"/>
                      <a:r>
                        <a:rPr lang="zh-CN" altLang="en-US" sz="1600" dirty="0" smtClean="0">
                          <a:latin typeface="微软雅黑" panose="020B0503020204020204" pitchFamily="34" charset="-122"/>
                          <a:ea typeface="微软雅黑" panose="020B0503020204020204" pitchFamily="34" charset="-122"/>
                        </a:rPr>
                        <a:t>已完成采购清单整理</a:t>
                      </a:r>
                      <a:endParaRPr lang="en-US" altLang="zh-CN" sz="1600" dirty="0">
                        <a:latin typeface="微软雅黑" panose="020B0503020204020204" pitchFamily="34" charset="-122"/>
                        <a:ea typeface="微软雅黑" panose="020B0503020204020204" pitchFamily="34" charset="-122"/>
                      </a:endParaRPr>
                    </a:p>
                  </a:txBody>
                  <a:tcPr/>
                </a:tc>
              </a:tr>
              <a:tr h="370840">
                <a:tc>
                  <a:txBody>
                    <a:bodyPr/>
                    <a:lstStyle/>
                    <a:p>
                      <a:pPr algn="ctr"/>
                      <a:r>
                        <a:rPr lang="en-US" altLang="zh-CN" sz="1600" dirty="0" smtClean="0">
                          <a:latin typeface="微软雅黑" panose="020B0503020204020204" pitchFamily="34" charset="-122"/>
                          <a:ea typeface="微软雅黑" panose="020B0503020204020204" pitchFamily="34" charset="-122"/>
                        </a:rPr>
                        <a:t>2021</a:t>
                      </a:r>
                      <a:r>
                        <a:rPr lang="zh-CN" altLang="en-US" sz="1600" dirty="0" smtClean="0">
                          <a:latin typeface="微软雅黑" panose="020B0503020204020204" pitchFamily="34" charset="-122"/>
                          <a:ea typeface="微软雅黑" panose="020B0503020204020204" pitchFamily="34" charset="-122"/>
                        </a:rPr>
                        <a:t>年订单</a:t>
                      </a:r>
                      <a:endParaRPr lang="zh-CN" altLang="en-US" sz="1600" dirty="0">
                        <a:latin typeface="微软雅黑" panose="020B0503020204020204" pitchFamily="34" charset="-122"/>
                        <a:ea typeface="微软雅黑" panose="020B0503020204020204" pitchFamily="34" charset="-122"/>
                      </a:endParaRPr>
                    </a:p>
                  </a:txBody>
                  <a:tcP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zh-CN" altLang="en-US" sz="1600" dirty="0" smtClean="0">
                          <a:latin typeface="微软雅黑" panose="020B0503020204020204" pitchFamily="34" charset="-122"/>
                          <a:ea typeface="微软雅黑" panose="020B0503020204020204" pitchFamily="34" charset="-122"/>
                        </a:rPr>
                        <a:t>广西公司新能源电站综合数据分析系统</a:t>
                      </a:r>
                      <a:endParaRPr lang="zh-CN" altLang="en-US" sz="1600" dirty="0">
                        <a:latin typeface="微软雅黑" panose="020B0503020204020204" pitchFamily="34" charset="-122"/>
                        <a:ea typeface="微软雅黑" panose="020B0503020204020204" pitchFamily="34" charset="-122"/>
                      </a:endParaRPr>
                    </a:p>
                  </a:txBody>
                  <a:tcPr/>
                </a:tc>
                <a:tc>
                  <a:txBody>
                    <a:bodyPr/>
                    <a:lstStyle/>
                    <a:p>
                      <a:pPr algn="ctr" fontAlgn="ctr"/>
                      <a:r>
                        <a:rPr lang="zh-CN" altLang="en-US" sz="1600" b="1" i="0" u="none" strike="noStrike" dirty="0" smtClean="0">
                          <a:solidFill>
                            <a:srgbClr val="00B050"/>
                          </a:solidFill>
                          <a:effectLst/>
                          <a:latin typeface="微软雅黑" panose="020B0503020204020204" pitchFamily="34" charset="-122"/>
                          <a:ea typeface="微软雅黑" panose="020B0503020204020204" pitchFamily="34" charset="-122"/>
                        </a:rPr>
                        <a:t>进度正常</a:t>
                      </a:r>
                      <a:endParaRPr lang="zh-CN" altLang="en-US" sz="1600" b="1" i="0" u="none" strike="noStrike" dirty="0">
                        <a:solidFill>
                          <a:srgbClr val="00B050"/>
                        </a:solidFill>
                        <a:effectLst/>
                        <a:latin typeface="微软雅黑" panose="020B0503020204020204" pitchFamily="34" charset="-122"/>
                        <a:ea typeface="微软雅黑" panose="020B0503020204020204" pitchFamily="34" charset="-122"/>
                      </a:endParaRPr>
                    </a:p>
                  </a:txBody>
                  <a:tcPr/>
                </a:tc>
                <a:tc>
                  <a:txBody>
                    <a:bodyPr/>
                    <a:lstStyle/>
                    <a:p>
                      <a:pPr algn="ctr"/>
                      <a:r>
                        <a:rPr lang="zh-CN" altLang="en-US" sz="1600" dirty="0" smtClean="0">
                          <a:latin typeface="微软雅黑" panose="020B0503020204020204" pitchFamily="34" charset="-122"/>
                          <a:ea typeface="微软雅黑" panose="020B0503020204020204" pitchFamily="34" charset="-122"/>
                        </a:rPr>
                        <a:t>已完成合同签订及现场硬件确认</a:t>
                      </a:r>
                      <a:endParaRPr lang="en-US" altLang="zh-CN" sz="1600" dirty="0">
                        <a:latin typeface="微软雅黑" panose="020B0503020204020204" pitchFamily="34" charset="-122"/>
                        <a:ea typeface="微软雅黑" panose="020B0503020204020204" pitchFamily="34" charset="-122"/>
                      </a:endParaRPr>
                    </a:p>
                  </a:txBody>
                  <a:tcPr/>
                </a:tc>
              </a:tr>
            </a:tbl>
          </a:graphicData>
        </a:graphic>
      </p:graphicFrame>
    </p:spTree>
  </p:cSld>
  <p:clrMapOvr>
    <a:masterClrMapping/>
  </p:clrMapOvr>
  <p:transition spd="slow" advClick="0" advTm="0">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smtClean="0">
                <a:solidFill>
                  <a:srgbClr val="002060"/>
                </a:solidFill>
              </a:rPr>
              <a:t>1</a:t>
            </a:r>
            <a:endParaRPr lang="zh-CN" altLang="en-US" sz="6000" b="1" dirty="0">
              <a:solidFill>
                <a:srgbClr val="002060"/>
              </a:solidFill>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390648" y="126198"/>
            <a:ext cx="6052143" cy="572464"/>
          </a:xfrm>
          <a:prstGeom prst="rect">
            <a:avLst/>
          </a:prstGeom>
          <a:noFill/>
        </p:spPr>
        <p:txBody>
          <a:bodyPr wrap="square" rtlCol="0">
            <a:spAutoFit/>
          </a:bodyPr>
          <a:lstStyle/>
          <a:p>
            <a:pPr>
              <a:lnSpc>
                <a:spcPct val="130000"/>
              </a:lnSpc>
            </a:pPr>
            <a:r>
              <a:rPr lang="zh-CN" altLang="en-US" b="1" dirty="0">
                <a:solidFill>
                  <a:schemeClr val="accent1"/>
                </a:solidFill>
                <a:latin typeface="Arial" panose="020B0604020202020204" pitchFamily="34" charset="0"/>
                <a:ea typeface="微软雅黑" panose="020B0503020204020204" pitchFamily="34" charset="-122"/>
              </a:rPr>
              <a:t>上半</a:t>
            </a:r>
            <a:r>
              <a:rPr lang="zh-CN" altLang="en-US" sz="1800" b="1" dirty="0" smtClean="0">
                <a:solidFill>
                  <a:schemeClr val="accent1"/>
                </a:solidFill>
                <a:latin typeface="Arial" panose="020B0604020202020204" pitchFamily="34" charset="0"/>
                <a:ea typeface="微软雅黑" panose="020B0503020204020204" pitchFamily="34" charset="-122"/>
              </a:rPr>
              <a:t>年工作完成情况</a:t>
            </a:r>
            <a:r>
              <a:rPr lang="en-US" altLang="zh-CN" sz="2400" b="1" dirty="0" smtClean="0">
                <a:solidFill>
                  <a:schemeClr val="accent1"/>
                </a:solidFill>
                <a:latin typeface="Arial" panose="020B0604020202020204" pitchFamily="34" charset="0"/>
                <a:ea typeface="微软雅黑" panose="020B0503020204020204" pitchFamily="34" charset="-122"/>
              </a:rPr>
              <a:t>-</a:t>
            </a:r>
            <a:r>
              <a:rPr lang="zh-CN" altLang="en-US" sz="2400" b="1" dirty="0" smtClean="0">
                <a:solidFill>
                  <a:schemeClr val="accent1"/>
                </a:solidFill>
                <a:latin typeface="Arial" panose="020B0604020202020204" pitchFamily="34" charset="0"/>
                <a:ea typeface="微软雅黑" panose="020B0503020204020204" pitchFamily="34" charset="-122"/>
              </a:rPr>
              <a:t>数据管理及报表提供</a:t>
            </a:r>
            <a:endParaRPr lang="zh-CN" altLang="en-US" sz="3200" b="1" dirty="0" smtClean="0">
              <a:solidFill>
                <a:schemeClr val="accent1"/>
              </a:solidFill>
              <a:latin typeface="Arial" panose="020B0604020202020204" pitchFamily="34" charset="0"/>
              <a:ea typeface="微软雅黑" panose="020B0503020204020204" pitchFamily="34" charset="-122"/>
            </a:endParaRPr>
          </a:p>
        </p:txBody>
      </p: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表格 9"/>
          <p:cNvGraphicFramePr>
            <a:graphicFrameLocks noGrp="1"/>
          </p:cNvGraphicFramePr>
          <p:nvPr/>
        </p:nvGraphicFramePr>
        <p:xfrm>
          <a:off x="501584" y="1995686"/>
          <a:ext cx="7958848" cy="2979420"/>
        </p:xfrm>
        <a:graphic>
          <a:graphicData uri="http://schemas.openxmlformats.org/drawingml/2006/table">
            <a:tbl>
              <a:tblPr>
                <a:tableStyleId>{5C22544A-7EE6-4342-B048-85BDC9FD1C3A}</a:tableStyleId>
              </a:tblPr>
              <a:tblGrid>
                <a:gridCol w="600240"/>
                <a:gridCol w="1369296"/>
                <a:gridCol w="600240"/>
                <a:gridCol w="600240"/>
                <a:gridCol w="600240"/>
                <a:gridCol w="4188592"/>
              </a:tblGrid>
              <a:tr h="168019">
                <a:tc gridSpan="6">
                  <a:txBody>
                    <a:bodyPr/>
                    <a:lstStyle/>
                    <a:p>
                      <a:pPr algn="ctr" fontAlgn="ctr"/>
                      <a:r>
                        <a:rPr lang="en-US" altLang="zh-CN" sz="1100" b="1" u="none" strike="noStrike" dirty="0" smtClean="0">
                          <a:effectLst/>
                        </a:rPr>
                        <a:t>2021</a:t>
                      </a:r>
                      <a:r>
                        <a:rPr lang="zh-CN" altLang="en-US" sz="1100" b="1" u="none" strike="noStrike" dirty="0" smtClean="0">
                          <a:effectLst/>
                        </a:rPr>
                        <a:t>年</a:t>
                      </a:r>
                      <a:r>
                        <a:rPr lang="zh-CN" altLang="en-US" sz="1100" b="1" u="none" strike="noStrike" dirty="0">
                          <a:effectLst/>
                        </a:rPr>
                        <a:t>向各部门提供数据情况（</a:t>
                      </a:r>
                      <a:r>
                        <a:rPr lang="zh-CN" altLang="en-US" sz="1100" b="1" u="none" strike="noStrike" dirty="0" smtClean="0">
                          <a:effectLst/>
                        </a:rPr>
                        <a:t>截止</a:t>
                      </a:r>
                      <a:r>
                        <a:rPr lang="en-US" altLang="zh-CN" sz="1100" b="1" u="none" strike="noStrike" dirty="0" smtClean="0">
                          <a:effectLst/>
                        </a:rPr>
                        <a:t>2021-06-16</a:t>
                      </a:r>
                      <a:r>
                        <a:rPr lang="zh-CN" altLang="en-US" sz="1100" b="1" u="none" strike="noStrike" dirty="0" smtClean="0">
                          <a:effectLst/>
                        </a:rPr>
                        <a:t>）</a:t>
                      </a:r>
                      <a:endParaRPr lang="zh-CN" altLang="en-US" sz="1100" b="1" i="0" u="none" strike="noStrike" dirty="0">
                        <a:solidFill>
                          <a:srgbClr val="000000"/>
                        </a:solidFill>
                        <a:effectLst/>
                        <a:latin typeface="宋体" panose="02010600030101010101" pitchFamily="2" charset="-122"/>
                      </a:endParaRPr>
                    </a:p>
                  </a:txBody>
                  <a:tcPr marL="7620" marR="7620" marT="7620" marB="0" anchor="ctr"/>
                </a:tc>
                <a:tc hMerge="1">
                  <a:tcPr/>
                </a:tc>
                <a:tc hMerge="1">
                  <a:tcPr/>
                </a:tc>
                <a:tc hMerge="1">
                  <a:tcPr/>
                </a:tc>
                <a:tc hMerge="1">
                  <a:tcPr/>
                </a:tc>
                <a:tc hMerge="1">
                  <a:tcPr/>
                </a:tc>
              </a:tr>
              <a:tr h="168019">
                <a:tc>
                  <a:txBody>
                    <a:bodyPr/>
                    <a:lstStyle/>
                    <a:p>
                      <a:pPr algn="ctr" fontAlgn="ctr"/>
                      <a:r>
                        <a:rPr lang="zh-CN" altLang="en-US" sz="1100" u="none" strike="noStrike">
                          <a:effectLst/>
                        </a:rPr>
                        <a:t>类别</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u="none" strike="noStrike" dirty="0">
                          <a:effectLst/>
                        </a:rPr>
                        <a:t>部门</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u="none" strike="noStrike">
                          <a:effectLst/>
                        </a:rPr>
                        <a:t>次数</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u="none" strike="noStrike">
                          <a:effectLst/>
                        </a:rPr>
                        <a:t>已关闭</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u="none" strike="noStrike">
                          <a:effectLst/>
                        </a:rPr>
                        <a:t>进行中</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u="none" strike="noStrike" dirty="0">
                          <a:effectLst/>
                        </a:rPr>
                        <a:t>关闭率</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r>
              <a:tr h="168019">
                <a:tc rowSpan="14">
                  <a:txBody>
                    <a:bodyPr/>
                    <a:lstStyle/>
                    <a:p>
                      <a:pPr algn="ctr" fontAlgn="ctr"/>
                      <a:r>
                        <a:rPr lang="zh-CN" altLang="en-US" sz="1100" u="none" strike="noStrike" dirty="0">
                          <a:effectLst/>
                        </a:rPr>
                        <a:t>数据提供</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l" fontAlgn="ctr"/>
                      <a:r>
                        <a:rPr lang="zh-CN" altLang="en-US" sz="1100" b="0" i="0" u="none" strike="noStrike">
                          <a:solidFill>
                            <a:srgbClr val="000000"/>
                          </a:solidFill>
                          <a:effectLst/>
                          <a:latin typeface="宋体" panose="02010600030101010101" pitchFamily="2" charset="-122"/>
                        </a:rPr>
                        <a:t>总体系统室</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6</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6</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载荷强度室</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控制系统室</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风能设计院</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海洋技术室</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dirty="0">
                          <a:solidFill>
                            <a:srgbClr val="000000"/>
                          </a:solidFill>
                          <a:effectLst/>
                          <a:latin typeface="宋体" panose="02010600030101010101" pitchFamily="2" charset="-122"/>
                        </a:rPr>
                        <a:t>8</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8</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电气室</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解决方案部</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4</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4</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明阳国际</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检测认证室</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2</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2</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dirty="0">
                          <a:solidFill>
                            <a:srgbClr val="000000"/>
                          </a:solidFill>
                          <a:effectLst/>
                          <a:latin typeface="宋体" panose="02010600030101010101" pitchFamily="2" charset="-122"/>
                        </a:rPr>
                        <a:t>100%</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传动室</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dirty="0">
                          <a:solidFill>
                            <a:srgbClr val="000000"/>
                          </a:solidFill>
                          <a:effectLst/>
                          <a:latin typeface="宋体" panose="02010600030101010101" pitchFamily="2" charset="-122"/>
                        </a:rPr>
                        <a:t>100%</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工程运维</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6</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6</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运行检修部</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dirty="0">
                          <a:solidFill>
                            <a:srgbClr val="000000"/>
                          </a:solidFill>
                          <a:effectLst/>
                          <a:latin typeface="宋体" panose="02010600030101010101" pitchFamily="2" charset="-122"/>
                        </a:rPr>
                        <a:t>100%</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叶片技术室</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15</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15</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vMerge="1">
                  <a:tcPr/>
                </a:tc>
                <a:tc>
                  <a:txBody>
                    <a:bodyPr/>
                    <a:lstStyle/>
                    <a:p>
                      <a:pPr algn="l" fontAlgn="ctr"/>
                      <a:r>
                        <a:rPr lang="zh-CN" altLang="en-US" sz="1100" b="0" i="0" u="none" strike="noStrike">
                          <a:solidFill>
                            <a:srgbClr val="000000"/>
                          </a:solidFill>
                          <a:effectLst/>
                          <a:latin typeface="宋体" panose="02010600030101010101" pitchFamily="2" charset="-122"/>
                        </a:rPr>
                        <a:t>深圳量云</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6</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6</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0" i="0" u="none" strike="noStrike">
                          <a:solidFill>
                            <a:srgbClr val="000000"/>
                          </a:solidFill>
                          <a:effectLst/>
                          <a:latin typeface="宋体" panose="02010600030101010101" pitchFamily="2" charset="-122"/>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68019">
                <a:tc>
                  <a:txBody>
                    <a:bodyPr/>
                    <a:lstStyle/>
                    <a:p>
                      <a:pPr algn="ctr" fontAlgn="ctr"/>
                      <a:r>
                        <a:rPr lang="zh-CN" altLang="en-US" sz="1100" u="none" strike="noStrike" dirty="0">
                          <a:effectLst/>
                        </a:rPr>
                        <a:t>数据提供</a:t>
                      </a:r>
                      <a:endParaRPr lang="zh-CN" altLang="en-US" sz="1100" b="1" i="0" u="none" strike="noStrike" dirty="0">
                        <a:solidFill>
                          <a:srgbClr val="000000"/>
                        </a:solidFill>
                        <a:effectLst/>
                        <a:latin typeface="宋体" panose="02010600030101010101" pitchFamily="2" charset="-122"/>
                      </a:endParaRPr>
                    </a:p>
                  </a:txBody>
                  <a:tcPr marL="7620" marR="7620" marT="7620" marB="0" anchor="ctr"/>
                </a:tc>
                <a:tc>
                  <a:txBody>
                    <a:bodyPr/>
                    <a:lstStyle/>
                    <a:p>
                      <a:pPr algn="r" fontAlgn="ctr"/>
                      <a:r>
                        <a:rPr lang="zh-CN" altLang="en-US" sz="1100" u="none" strike="noStrike" dirty="0">
                          <a:effectLst/>
                        </a:rPr>
                        <a:t>总计：</a:t>
                      </a:r>
                      <a:endParaRPr lang="zh-CN" altLang="en-US" sz="1100" b="1"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1" i="0" u="none" strike="noStrike">
                          <a:solidFill>
                            <a:srgbClr val="000000"/>
                          </a:solidFill>
                          <a:effectLst/>
                          <a:latin typeface="宋体" panose="02010600030101010101" pitchFamily="2" charset="-122"/>
                        </a:rPr>
                        <a:t>51</a:t>
                      </a:r>
                      <a:endParaRPr lang="en-US" altLang="zh-CN" sz="1100" b="1"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1" i="0" u="none" strike="noStrike">
                          <a:solidFill>
                            <a:srgbClr val="000000"/>
                          </a:solidFill>
                          <a:effectLst/>
                          <a:latin typeface="宋体" panose="02010600030101010101" pitchFamily="2" charset="-122"/>
                        </a:rPr>
                        <a:t>51</a:t>
                      </a:r>
                      <a:endParaRPr lang="en-US" altLang="zh-CN" sz="1100" b="1"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1" i="0" u="none" strike="noStrike">
                          <a:solidFill>
                            <a:srgbClr val="000000"/>
                          </a:solidFill>
                          <a:effectLst/>
                          <a:latin typeface="宋体" panose="02010600030101010101" pitchFamily="2" charset="-122"/>
                        </a:rPr>
                        <a:t>0</a:t>
                      </a:r>
                      <a:endParaRPr lang="en-US" altLang="zh-CN" sz="1100" b="1" i="0" u="none" strike="noStrike">
                        <a:solidFill>
                          <a:srgbClr val="000000"/>
                        </a:solidFill>
                        <a:effectLst/>
                        <a:latin typeface="宋体" panose="02010600030101010101" pitchFamily="2" charset="-122"/>
                      </a:endParaRPr>
                    </a:p>
                  </a:txBody>
                  <a:tcPr marL="7620" marR="7620" marT="7620" marB="0" anchor="ctr"/>
                </a:tc>
                <a:tc>
                  <a:txBody>
                    <a:bodyPr/>
                    <a:lstStyle/>
                    <a:p>
                      <a:pPr algn="ctr" fontAlgn="ctr"/>
                      <a:r>
                        <a:rPr lang="en-US" altLang="zh-CN" sz="1100" b="1" i="0" u="none" strike="noStrike" dirty="0">
                          <a:solidFill>
                            <a:srgbClr val="000000"/>
                          </a:solidFill>
                          <a:effectLst/>
                          <a:latin typeface="宋体" panose="02010600030101010101" pitchFamily="2" charset="-122"/>
                        </a:rPr>
                        <a:t>100%</a:t>
                      </a:r>
                      <a:endParaRPr lang="en-US" altLang="zh-CN" sz="1100" b="1" i="0" u="none" strike="noStrike" dirty="0">
                        <a:solidFill>
                          <a:srgbClr val="000000"/>
                        </a:solidFill>
                        <a:effectLst/>
                        <a:latin typeface="宋体" panose="02010600030101010101" pitchFamily="2" charset="-122"/>
                      </a:endParaRPr>
                    </a:p>
                  </a:txBody>
                  <a:tcPr marL="7620" marR="7620" marT="7620" marB="0" anchor="ctr"/>
                </a:tc>
              </a:tr>
            </a:tbl>
          </a:graphicData>
        </a:graphic>
      </p:graphicFrame>
      <p:graphicFrame>
        <p:nvGraphicFramePr>
          <p:cNvPr id="11" name="表格 10"/>
          <p:cNvGraphicFramePr>
            <a:graphicFrameLocks noGrp="1"/>
          </p:cNvGraphicFramePr>
          <p:nvPr/>
        </p:nvGraphicFramePr>
        <p:xfrm>
          <a:off x="501585" y="771550"/>
          <a:ext cx="7962767" cy="1158240"/>
        </p:xfrm>
        <a:graphic>
          <a:graphicData uri="http://schemas.openxmlformats.org/drawingml/2006/table">
            <a:tbl>
              <a:tblPr>
                <a:tableStyleId>{5C22544A-7EE6-4342-B048-85BDC9FD1C3A}</a:tableStyleId>
              </a:tblPr>
              <a:tblGrid>
                <a:gridCol w="1582345"/>
                <a:gridCol w="3482364"/>
                <a:gridCol w="2898058"/>
              </a:tblGrid>
              <a:tr h="182880">
                <a:tc>
                  <a:txBody>
                    <a:bodyPr/>
                    <a:lstStyle/>
                    <a:p>
                      <a:pPr algn="ctr" fontAlgn="ctr"/>
                      <a:r>
                        <a:rPr lang="zh-CN" altLang="en-US" sz="1100" b="1" i="0" u="none" strike="noStrike" dirty="0" smtClean="0">
                          <a:solidFill>
                            <a:schemeClr val="dk1"/>
                          </a:solidFill>
                          <a:effectLst/>
                          <a:latin typeface="+mn-lt"/>
                        </a:rPr>
                        <a:t>工作名称</a:t>
                      </a:r>
                      <a:endParaRPr lang="zh-CN" altLang="en-US" sz="1100" b="1"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1" u="none" strike="noStrike" dirty="0" smtClean="0">
                          <a:effectLst/>
                        </a:rPr>
                        <a:t>工作任务</a:t>
                      </a:r>
                      <a:endParaRPr lang="zh-CN" altLang="en-US" sz="1100" b="1"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1" i="0" u="none" strike="noStrike" dirty="0" smtClean="0">
                          <a:solidFill>
                            <a:schemeClr val="dk1"/>
                          </a:solidFill>
                          <a:effectLst/>
                          <a:latin typeface="+mn-lt"/>
                        </a:rPr>
                        <a:t>完成情况</a:t>
                      </a:r>
                      <a:endParaRPr lang="zh-CN" altLang="en-US" sz="1100" b="1" i="0" u="none" strike="noStrike" dirty="0">
                        <a:solidFill>
                          <a:srgbClr val="000000"/>
                        </a:solidFill>
                        <a:effectLst/>
                        <a:latin typeface="宋体" panose="02010600030101010101" pitchFamily="2" charset="-122"/>
                      </a:endParaRPr>
                    </a:p>
                  </a:txBody>
                  <a:tcPr marL="7620" marR="7620" marT="7620" marB="0" anchor="ctr"/>
                </a:tc>
              </a:tr>
              <a:tr h="182880">
                <a:tc>
                  <a:txBody>
                    <a:bodyPr/>
                    <a:lstStyle/>
                    <a:p>
                      <a:pPr algn="l" fontAlgn="ctr"/>
                      <a:r>
                        <a:rPr lang="zh-CN" altLang="en-US" sz="900" u="none" strike="noStrike" dirty="0">
                          <a:effectLst/>
                        </a:rPr>
                        <a:t>离线风场数据解释入库维护</a:t>
                      </a:r>
                      <a:endParaRPr lang="zh-CN" altLang="en-US" sz="900" b="0" i="0" u="none" strike="noStrike" dirty="0">
                        <a:solidFill>
                          <a:srgbClr val="000000"/>
                        </a:solidFill>
                        <a:effectLst/>
                        <a:latin typeface="宋体" panose="02010600030101010101" pitchFamily="2" charset="-122"/>
                      </a:endParaRPr>
                    </a:p>
                  </a:txBody>
                  <a:tcPr marL="7620" marR="7620" marT="7620" marB="0" anchor="ctr">
                    <a:solidFill>
                      <a:schemeClr val="accent1">
                        <a:lumMod val="20000"/>
                        <a:lumOff val="80000"/>
                      </a:schemeClr>
                    </a:solidFill>
                  </a:tcPr>
                </a:tc>
                <a:tc>
                  <a:txBody>
                    <a:bodyPr/>
                    <a:lstStyle/>
                    <a:p>
                      <a:pPr algn="l" fontAlgn="ctr"/>
                      <a:r>
                        <a:rPr lang="zh-CN" altLang="en-US" sz="900" u="none" strike="noStrike" dirty="0">
                          <a:effectLst/>
                        </a:rPr>
                        <a:t>每月度离线风场数据入库程序更新、离线风场数据入库结果，交付查询使用。</a:t>
                      </a:r>
                      <a:endParaRPr lang="zh-CN" altLang="en-US" sz="900" b="0" i="0" u="none" strike="noStrike" dirty="0">
                        <a:solidFill>
                          <a:srgbClr val="000000"/>
                        </a:solidFill>
                        <a:effectLst/>
                        <a:latin typeface="宋体" panose="02010600030101010101" pitchFamily="2" charset="-122"/>
                      </a:endParaRPr>
                    </a:p>
                  </a:txBody>
                  <a:tcPr marL="7620" marR="7620" marT="7620" marB="0" anchor="ctr">
                    <a:solidFill>
                      <a:schemeClr val="accent1">
                        <a:lumMod val="20000"/>
                        <a:lumOff val="80000"/>
                      </a:schemeClr>
                    </a:solidFill>
                  </a:tcPr>
                </a:tc>
                <a:tc>
                  <a:txBody>
                    <a:bodyPr/>
                    <a:lstStyle/>
                    <a:p>
                      <a:pPr algn="l" fontAlgn="ctr"/>
                      <a:r>
                        <a:rPr lang="zh-CN" altLang="en-US" sz="900" u="none" strike="noStrike" dirty="0">
                          <a:effectLst/>
                        </a:rPr>
                        <a:t>解释入库离线风场</a:t>
                      </a:r>
                      <a:r>
                        <a:rPr lang="en-US" altLang="zh-CN" sz="900" u="none" strike="noStrike" dirty="0">
                          <a:effectLst/>
                        </a:rPr>
                        <a:t>119</a:t>
                      </a:r>
                      <a:r>
                        <a:rPr lang="zh-CN" altLang="en-US" sz="900" u="none" strike="noStrike" dirty="0">
                          <a:effectLst/>
                        </a:rPr>
                        <a:t>个，风机</a:t>
                      </a:r>
                      <a:r>
                        <a:rPr lang="en-US" altLang="zh-CN" sz="900" u="none" strike="noStrike" dirty="0">
                          <a:effectLst/>
                        </a:rPr>
                        <a:t>3518</a:t>
                      </a:r>
                      <a:r>
                        <a:rPr lang="zh-CN" altLang="en-US" sz="900" u="none" strike="noStrike" dirty="0">
                          <a:effectLst/>
                        </a:rPr>
                        <a:t>台，数据库压缩后存储量达到</a:t>
                      </a:r>
                      <a:r>
                        <a:rPr lang="en-US" altLang="zh-CN" sz="900" u="none" strike="noStrike" dirty="0">
                          <a:effectLst/>
                        </a:rPr>
                        <a:t>10T</a:t>
                      </a:r>
                      <a:r>
                        <a:rPr lang="zh-CN" altLang="en-US" sz="900" u="none" strike="noStrike" dirty="0">
                          <a:effectLst/>
                        </a:rPr>
                        <a:t>。</a:t>
                      </a:r>
                      <a:endParaRPr lang="zh-CN" altLang="en-US" sz="900" b="0" i="0" u="none" strike="noStrike" dirty="0">
                        <a:solidFill>
                          <a:srgbClr val="000000"/>
                        </a:solidFill>
                        <a:effectLst/>
                        <a:latin typeface="宋体" panose="02010600030101010101" pitchFamily="2" charset="-122"/>
                      </a:endParaRPr>
                    </a:p>
                  </a:txBody>
                  <a:tcPr marL="7620" marR="7620" marT="7620" marB="0" anchor="ctr">
                    <a:solidFill>
                      <a:schemeClr val="accent1">
                        <a:lumMod val="20000"/>
                        <a:lumOff val="80000"/>
                      </a:schemeClr>
                    </a:solidFill>
                  </a:tcPr>
                </a:tc>
              </a:tr>
              <a:tr h="182880">
                <a:tc>
                  <a:txBody>
                    <a:bodyPr/>
                    <a:lstStyle/>
                    <a:p>
                      <a:pPr algn="l" fontAlgn="ctr"/>
                      <a:r>
                        <a:rPr lang="zh-CN" altLang="en-US" sz="900" u="none" strike="noStrike" dirty="0">
                          <a:effectLst/>
                        </a:rPr>
                        <a:t>新</a:t>
                      </a:r>
                      <a:r>
                        <a:rPr lang="zh-CN" altLang="en-US" sz="900" u="none" strike="noStrike" dirty="0" smtClean="0">
                          <a:effectLst/>
                        </a:rPr>
                        <a:t>、</a:t>
                      </a:r>
                      <a:r>
                        <a:rPr lang="zh-CN" altLang="en-US" sz="900" u="none" strike="noStrike" dirty="0">
                          <a:effectLst/>
                        </a:rPr>
                        <a:t>旧</a:t>
                      </a:r>
                      <a:r>
                        <a:rPr lang="zh-CN" altLang="en-US" sz="900" u="none" strike="noStrike" dirty="0" smtClean="0">
                          <a:effectLst/>
                        </a:rPr>
                        <a:t>集</a:t>
                      </a:r>
                      <a:r>
                        <a:rPr lang="zh-CN" altLang="en-US" sz="900" u="none" strike="noStrike" dirty="0">
                          <a:effectLst/>
                        </a:rPr>
                        <a:t>控系统开发维护</a:t>
                      </a:r>
                      <a:endParaRPr lang="zh-CN" altLang="en-US" sz="9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l" fontAlgn="ctr"/>
                      <a:r>
                        <a:rPr lang="zh-CN" altLang="en-US" sz="900" u="none" strike="noStrike" dirty="0">
                          <a:effectLst/>
                        </a:rPr>
                        <a:t>每月度保证集控系统稳定运行、接入新风场、查询速度快。</a:t>
                      </a:r>
                      <a:endParaRPr lang="zh-CN" altLang="en-US" sz="9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l" fontAlgn="ctr"/>
                      <a:r>
                        <a:rPr lang="zh-CN" altLang="en-US" sz="900" u="none" strike="noStrike" dirty="0">
                          <a:effectLst/>
                        </a:rPr>
                        <a:t>系统稳定运行，查询速度达到秒级。</a:t>
                      </a:r>
                      <a:endParaRPr lang="zh-CN" altLang="en-US" sz="900" b="0" i="0" u="none" strike="noStrike" dirty="0">
                        <a:solidFill>
                          <a:srgbClr val="000000"/>
                        </a:solidFill>
                        <a:effectLst/>
                        <a:latin typeface="宋体" panose="02010600030101010101" pitchFamily="2" charset="-122"/>
                      </a:endParaRPr>
                    </a:p>
                  </a:txBody>
                  <a:tcPr marL="7620" marR="7620" marT="7620" marB="0" anchor="ctr"/>
                </a:tc>
              </a:tr>
              <a:tr h="228600">
                <a:tc>
                  <a:txBody>
                    <a:bodyPr/>
                    <a:lstStyle/>
                    <a:p>
                      <a:pPr algn="l" fontAlgn="ctr"/>
                      <a:r>
                        <a:rPr lang="zh-CN" altLang="en-US" sz="900" u="none" strike="noStrike" dirty="0">
                          <a:effectLst/>
                        </a:rPr>
                        <a:t>庚顿数据库、</a:t>
                      </a:r>
                      <a:r>
                        <a:rPr lang="en-US" altLang="zh-CN" sz="900" u="none" strike="noStrike" dirty="0">
                          <a:effectLst/>
                        </a:rPr>
                        <a:t>IB</a:t>
                      </a:r>
                      <a:r>
                        <a:rPr lang="zh-CN" altLang="en-US" sz="900" u="none" strike="noStrike" dirty="0">
                          <a:effectLst/>
                        </a:rPr>
                        <a:t>数据库维护</a:t>
                      </a:r>
                      <a:endParaRPr lang="zh-CN" altLang="en-US" sz="900" b="0" i="0" u="none" strike="noStrike" dirty="0">
                        <a:solidFill>
                          <a:srgbClr val="000000"/>
                        </a:solidFill>
                        <a:effectLst/>
                        <a:latin typeface="宋体" panose="02010600030101010101" pitchFamily="2" charset="-122"/>
                      </a:endParaRPr>
                    </a:p>
                  </a:txBody>
                  <a:tcPr marL="7620" marR="7620" marT="7620" marB="0" anchor="ctr">
                    <a:solidFill>
                      <a:schemeClr val="accent1">
                        <a:lumMod val="20000"/>
                        <a:lumOff val="80000"/>
                      </a:schemeClr>
                    </a:solidFill>
                  </a:tcPr>
                </a:tc>
                <a:tc>
                  <a:txBody>
                    <a:bodyPr/>
                    <a:lstStyle/>
                    <a:p>
                      <a:pPr algn="l" fontAlgn="ctr"/>
                      <a:r>
                        <a:rPr lang="zh-CN" altLang="en-US" sz="900" u="none" strike="noStrike" dirty="0">
                          <a:effectLst/>
                        </a:rPr>
                        <a:t>每月保证庚顿数据库、</a:t>
                      </a:r>
                      <a:r>
                        <a:rPr lang="en-US" altLang="zh-CN" sz="900" u="none" strike="noStrike" dirty="0">
                          <a:effectLst/>
                        </a:rPr>
                        <a:t>IB</a:t>
                      </a:r>
                      <a:r>
                        <a:rPr lang="zh-CN" altLang="en-US" sz="900" u="none" strike="noStrike" dirty="0">
                          <a:effectLst/>
                        </a:rPr>
                        <a:t>数据库稳定运行，保证</a:t>
                      </a:r>
                      <a:r>
                        <a:rPr lang="en-US" altLang="zh-CN" sz="900" u="none" strike="noStrike" dirty="0">
                          <a:effectLst/>
                        </a:rPr>
                        <a:t>IB</a:t>
                      </a:r>
                      <a:r>
                        <a:rPr lang="zh-CN" altLang="en-US" sz="900" u="none" strike="noStrike" dirty="0">
                          <a:effectLst/>
                        </a:rPr>
                        <a:t>库入库程序稳定运行，庚顿数据库、</a:t>
                      </a:r>
                      <a:r>
                        <a:rPr lang="en-US" altLang="zh-CN" sz="900" u="none" strike="noStrike" dirty="0">
                          <a:effectLst/>
                        </a:rPr>
                        <a:t>IB</a:t>
                      </a:r>
                      <a:r>
                        <a:rPr lang="zh-CN" altLang="en-US" sz="900" u="none" strike="noStrike" dirty="0">
                          <a:effectLst/>
                        </a:rPr>
                        <a:t>数据库性能优化、支持其他部门导出数据</a:t>
                      </a:r>
                      <a:endParaRPr lang="zh-CN" altLang="en-US" sz="900" b="0" i="0" u="none" strike="noStrike" dirty="0">
                        <a:solidFill>
                          <a:srgbClr val="000000"/>
                        </a:solidFill>
                        <a:effectLst/>
                        <a:latin typeface="宋体" panose="02010600030101010101" pitchFamily="2" charset="-122"/>
                      </a:endParaRPr>
                    </a:p>
                  </a:txBody>
                  <a:tcPr marL="7620" marR="7620" marT="7620" marB="0" anchor="ctr">
                    <a:solidFill>
                      <a:schemeClr val="accent1">
                        <a:lumMod val="20000"/>
                        <a:lumOff val="80000"/>
                      </a:schemeClr>
                    </a:solidFill>
                  </a:tcPr>
                </a:tc>
                <a:tc>
                  <a:txBody>
                    <a:bodyPr/>
                    <a:lstStyle/>
                    <a:p>
                      <a:pPr algn="l" fontAlgn="ctr"/>
                      <a:r>
                        <a:rPr lang="zh-CN" altLang="en-US" sz="900" u="none" strike="noStrike" dirty="0">
                          <a:effectLst/>
                        </a:rPr>
                        <a:t>接入在线风场</a:t>
                      </a:r>
                      <a:r>
                        <a:rPr lang="en-US" altLang="zh-CN" sz="900" u="none" strike="noStrike" dirty="0">
                          <a:effectLst/>
                        </a:rPr>
                        <a:t>52</a:t>
                      </a:r>
                      <a:r>
                        <a:rPr lang="zh-CN" altLang="en-US" sz="900" u="none" strike="noStrike" dirty="0">
                          <a:effectLst/>
                        </a:rPr>
                        <a:t>个，风机</a:t>
                      </a:r>
                      <a:r>
                        <a:rPr lang="en-US" altLang="zh-CN" sz="900" u="none" strike="noStrike" dirty="0">
                          <a:effectLst/>
                        </a:rPr>
                        <a:t>2036</a:t>
                      </a:r>
                      <a:r>
                        <a:rPr lang="zh-CN" altLang="en-US" sz="900" u="none" strike="noStrike" dirty="0">
                          <a:effectLst/>
                        </a:rPr>
                        <a:t>台，数据库压缩后存储量达到</a:t>
                      </a:r>
                      <a:r>
                        <a:rPr lang="en-US" altLang="zh-CN" sz="900" u="none" strike="noStrike" dirty="0" smtClean="0">
                          <a:effectLst/>
                        </a:rPr>
                        <a:t>40T</a:t>
                      </a:r>
                      <a:endParaRPr lang="en-US" altLang="zh-CN" sz="900" b="0" i="0" u="none" strike="noStrike" dirty="0">
                        <a:solidFill>
                          <a:srgbClr val="000000"/>
                        </a:solidFill>
                        <a:effectLst/>
                        <a:latin typeface="宋体" panose="02010600030101010101" pitchFamily="2" charset="-122"/>
                      </a:endParaRPr>
                    </a:p>
                  </a:txBody>
                  <a:tcPr marL="7620" marR="7620" marT="7620" marB="0" anchor="ctr">
                    <a:solidFill>
                      <a:schemeClr val="accent1">
                        <a:lumMod val="20000"/>
                        <a:lumOff val="80000"/>
                      </a:schemeClr>
                    </a:solidFill>
                  </a:tcPr>
                </a:tc>
              </a:tr>
              <a:tr h="228600">
                <a:tc>
                  <a:txBody>
                    <a:bodyPr/>
                    <a:lstStyle/>
                    <a:p>
                      <a:pPr algn="l" fontAlgn="ctr"/>
                      <a:r>
                        <a:rPr lang="zh-CN" altLang="en-US" sz="900" b="0" i="0" u="none" strike="noStrike" dirty="0" smtClean="0">
                          <a:solidFill>
                            <a:srgbClr val="000000"/>
                          </a:solidFill>
                          <a:effectLst/>
                          <a:latin typeface="宋体" panose="02010600030101010101" pitchFamily="2" charset="-122"/>
                        </a:rPr>
                        <a:t>海上、陆上</a:t>
                      </a:r>
                      <a:r>
                        <a:rPr lang="en-US" altLang="zh-CN" sz="900" b="0" i="0" u="none" strike="noStrike" dirty="0" smtClean="0">
                          <a:solidFill>
                            <a:srgbClr val="000000"/>
                          </a:solidFill>
                          <a:effectLst/>
                          <a:latin typeface="宋体" panose="02010600030101010101" pitchFamily="2" charset="-122"/>
                        </a:rPr>
                        <a:t>KPI</a:t>
                      </a:r>
                      <a:r>
                        <a:rPr lang="zh-CN" altLang="en-US" sz="900" b="0" i="0" u="none" strike="noStrike" dirty="0" smtClean="0">
                          <a:solidFill>
                            <a:srgbClr val="000000"/>
                          </a:solidFill>
                          <a:effectLst/>
                          <a:latin typeface="宋体" panose="02010600030101010101" pitchFamily="2" charset="-122"/>
                        </a:rPr>
                        <a:t>报表</a:t>
                      </a:r>
                      <a:endParaRPr lang="zh-CN" altLang="en-US" sz="900" b="0" i="0" u="none" strike="noStrike" dirty="0">
                        <a:solidFill>
                          <a:srgbClr val="000000"/>
                        </a:solidFill>
                        <a:effectLst/>
                        <a:latin typeface="宋体" panose="02010600030101010101" pitchFamily="2" charset="-122"/>
                      </a:endParaRPr>
                    </a:p>
                  </a:txBody>
                  <a:tcPr marL="7620" marR="7620" marT="7620" marB="0" anchor="ctr">
                    <a:solidFill>
                      <a:schemeClr val="accent1">
                        <a:lumMod val="20000"/>
                        <a:lumOff val="80000"/>
                      </a:schemeClr>
                    </a:solidFill>
                  </a:tcPr>
                </a:tc>
                <a:tc>
                  <a:txBody>
                    <a:bodyPr/>
                    <a:lstStyle/>
                    <a:p>
                      <a:pPr algn="l" fontAlgn="ctr"/>
                      <a:r>
                        <a:rPr lang="zh-CN" altLang="en-US" sz="900" b="0" i="0" u="none" strike="noStrike" dirty="0" smtClean="0">
                          <a:solidFill>
                            <a:srgbClr val="000000"/>
                          </a:solidFill>
                          <a:effectLst/>
                          <a:latin typeface="宋体" panose="02010600030101010101" pitchFamily="2" charset="-122"/>
                        </a:rPr>
                        <a:t>每周定期计算海上、陆上所有数据回传风场</a:t>
                      </a:r>
                      <a:r>
                        <a:rPr lang="en-US" altLang="zh-CN" sz="900" b="0" i="0" u="none" strike="noStrike" dirty="0" smtClean="0">
                          <a:solidFill>
                            <a:srgbClr val="000000"/>
                          </a:solidFill>
                          <a:effectLst/>
                          <a:latin typeface="宋体" panose="02010600030101010101" pitchFamily="2" charset="-122"/>
                        </a:rPr>
                        <a:t>KPI</a:t>
                      </a:r>
                      <a:r>
                        <a:rPr lang="zh-CN" altLang="en-US" sz="900" b="0" i="0" u="none" strike="noStrike" dirty="0" smtClean="0">
                          <a:solidFill>
                            <a:srgbClr val="000000"/>
                          </a:solidFill>
                          <a:effectLst/>
                          <a:latin typeface="宋体" panose="02010600030101010101" pitchFamily="2" charset="-122"/>
                        </a:rPr>
                        <a:t>指标</a:t>
                      </a:r>
                      <a:endParaRPr lang="zh-CN" altLang="en-US" sz="900" b="0" i="0" u="none" strike="noStrike" dirty="0">
                        <a:solidFill>
                          <a:srgbClr val="000000"/>
                        </a:solidFill>
                        <a:effectLst/>
                        <a:latin typeface="宋体" panose="02010600030101010101" pitchFamily="2" charset="-122"/>
                      </a:endParaRPr>
                    </a:p>
                  </a:txBody>
                  <a:tcPr marL="7620" marR="7620" marT="7620" marB="0" anchor="ctr">
                    <a:solidFill>
                      <a:schemeClr val="accent1">
                        <a:lumMod val="20000"/>
                        <a:lumOff val="80000"/>
                      </a:schemeClr>
                    </a:solidFill>
                  </a:tcPr>
                </a:tc>
                <a:tc>
                  <a:txBody>
                    <a:bodyPr/>
                    <a:lstStyle/>
                    <a:p>
                      <a:pPr algn="l" fontAlgn="ctr"/>
                      <a:r>
                        <a:rPr lang="zh-CN" altLang="en-US" sz="900" b="0" i="0" u="none" strike="noStrike" dirty="0" smtClean="0">
                          <a:solidFill>
                            <a:srgbClr val="000000"/>
                          </a:solidFill>
                          <a:effectLst/>
                          <a:latin typeface="宋体" panose="02010600030101010101" pitchFamily="2" charset="-122"/>
                        </a:rPr>
                        <a:t>分别完成了共</a:t>
                      </a:r>
                      <a:r>
                        <a:rPr lang="en-US" altLang="zh-CN" sz="900" b="0" i="0" u="none" strike="noStrike" dirty="0" smtClean="0">
                          <a:solidFill>
                            <a:srgbClr val="000000"/>
                          </a:solidFill>
                          <a:effectLst/>
                          <a:latin typeface="宋体" panose="02010600030101010101" pitchFamily="2" charset="-122"/>
                        </a:rPr>
                        <a:t>23</a:t>
                      </a:r>
                      <a:r>
                        <a:rPr lang="zh-CN" altLang="en-US" sz="900" b="0" i="0" u="none" strike="noStrike" dirty="0" smtClean="0">
                          <a:solidFill>
                            <a:srgbClr val="000000"/>
                          </a:solidFill>
                          <a:effectLst/>
                          <a:latin typeface="宋体" panose="02010600030101010101" pitchFamily="2" charset="-122"/>
                        </a:rPr>
                        <a:t>周海上、陆上卡皮报表计算及提供</a:t>
                      </a:r>
                      <a:endParaRPr lang="en-US" altLang="zh-CN" sz="900" b="0" i="0" u="none" strike="noStrike" dirty="0">
                        <a:solidFill>
                          <a:srgbClr val="000000"/>
                        </a:solidFill>
                        <a:effectLst/>
                        <a:latin typeface="宋体" panose="02010600030101010101" pitchFamily="2" charset="-122"/>
                      </a:endParaRPr>
                    </a:p>
                  </a:txBody>
                  <a:tcPr marL="7620" marR="7620" marT="7620" marB="0" anchor="ctr">
                    <a:solidFill>
                      <a:schemeClr val="accent1">
                        <a:lumMod val="20000"/>
                        <a:lumOff val="80000"/>
                      </a:schemeClr>
                    </a:solidFill>
                  </a:tcPr>
                </a:tc>
              </a:tr>
            </a:tbl>
          </a:graphicData>
        </a:graphic>
      </p:graphicFrame>
    </p:spTree>
  </p:cSld>
  <p:clrMapOvr>
    <a:masterClrMapping/>
  </p:clrMapOvr>
  <p:transition spd="slow" advClick="0" advTm="0">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a:solidFill>
                  <a:srgbClr val="002060"/>
                </a:solidFill>
              </a:rPr>
              <a:t>Part</a:t>
            </a:r>
            <a:r>
              <a:rPr lang="en-US" altLang="zh-CN" sz="4400" b="1" dirty="0">
                <a:solidFill>
                  <a:srgbClr val="002060"/>
                </a:solidFill>
              </a:rPr>
              <a:t>1</a:t>
            </a:r>
            <a:endParaRPr lang="zh-CN" altLang="en-US" sz="6000" b="1" dirty="0">
              <a:solidFill>
                <a:srgbClr val="002060"/>
              </a:solidFill>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390648" y="126198"/>
            <a:ext cx="6052143" cy="572464"/>
          </a:xfrm>
          <a:prstGeom prst="rect">
            <a:avLst/>
          </a:prstGeom>
          <a:noFill/>
        </p:spPr>
        <p:txBody>
          <a:bodyPr wrap="square" rtlCol="0">
            <a:spAutoFit/>
          </a:bodyPr>
          <a:lstStyle/>
          <a:p>
            <a:pPr>
              <a:lnSpc>
                <a:spcPct val="130000"/>
              </a:lnSpc>
            </a:pPr>
            <a:r>
              <a:rPr lang="zh-CN" altLang="en-US" b="1" dirty="0">
                <a:solidFill>
                  <a:schemeClr val="accent1"/>
                </a:solidFill>
                <a:latin typeface="Arial" panose="020B0604020202020204" pitchFamily="34" charset="0"/>
                <a:ea typeface="微软雅黑" panose="020B0503020204020204" pitchFamily="34" charset="-122"/>
              </a:rPr>
              <a:t>上半</a:t>
            </a:r>
            <a:r>
              <a:rPr lang="zh-CN" altLang="en-US" sz="1800" b="1" dirty="0">
                <a:solidFill>
                  <a:schemeClr val="accent1"/>
                </a:solidFill>
                <a:latin typeface="Arial" panose="020B0604020202020204" pitchFamily="34" charset="0"/>
                <a:ea typeface="微软雅黑" panose="020B0503020204020204" pitchFamily="34" charset="-122"/>
              </a:rPr>
              <a:t>年工作完成情况</a:t>
            </a:r>
            <a:r>
              <a:rPr lang="en-US" altLang="zh-CN" sz="2400" b="1" dirty="0" smtClean="0">
                <a:solidFill>
                  <a:schemeClr val="accent1"/>
                </a:solidFill>
                <a:latin typeface="Arial" panose="020B0604020202020204" pitchFamily="34" charset="0"/>
                <a:ea typeface="微软雅黑" panose="020B0503020204020204" pitchFamily="34" charset="-122"/>
              </a:rPr>
              <a:t>-</a:t>
            </a:r>
            <a:r>
              <a:rPr lang="zh-CN" altLang="en-US" sz="2400" b="1" dirty="0" smtClean="0">
                <a:solidFill>
                  <a:schemeClr val="accent1"/>
                </a:solidFill>
                <a:latin typeface="Arial" panose="020B0604020202020204" pitchFamily="34" charset="0"/>
                <a:ea typeface="微软雅黑" panose="020B0503020204020204" pitchFamily="34" charset="-122"/>
              </a:rPr>
              <a:t>中控现场新需求响应</a:t>
            </a:r>
            <a:endParaRPr lang="zh-CN" altLang="en-US" sz="3200" b="1" dirty="0">
              <a:solidFill>
                <a:schemeClr val="accent1"/>
              </a:solidFill>
              <a:latin typeface="Arial" panose="020B0604020202020204" pitchFamily="34" charset="0"/>
              <a:ea typeface="微软雅黑" panose="020B0503020204020204" pitchFamily="34" charset="-122"/>
            </a:endParaRPr>
          </a:p>
        </p:txBody>
      </p: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表格 8"/>
          <p:cNvGraphicFramePr>
            <a:graphicFrameLocks noGrp="1"/>
          </p:cNvGraphicFramePr>
          <p:nvPr/>
        </p:nvGraphicFramePr>
        <p:xfrm>
          <a:off x="251521" y="743417"/>
          <a:ext cx="8640959" cy="4289941"/>
        </p:xfrm>
        <a:graphic>
          <a:graphicData uri="http://schemas.openxmlformats.org/drawingml/2006/table">
            <a:tbl>
              <a:tblPr>
                <a:tableStyleId>{5C22544A-7EE6-4342-B048-85BDC9FD1C3A}</a:tableStyleId>
              </a:tblPr>
              <a:tblGrid>
                <a:gridCol w="1029183"/>
                <a:gridCol w="1707122"/>
                <a:gridCol w="4536503"/>
                <a:gridCol w="1368151"/>
              </a:tblGrid>
              <a:tr h="474519">
                <a:tc gridSpan="4">
                  <a:txBody>
                    <a:bodyPr/>
                    <a:lstStyle/>
                    <a:p>
                      <a:pPr algn="ctr" fontAlgn="ctr"/>
                      <a:r>
                        <a:rPr lang="zh-CN" altLang="en-US" sz="1600" b="1" u="none" strike="noStrike" dirty="0" smtClean="0">
                          <a:effectLst/>
                        </a:rPr>
                        <a:t>现场中控新需求响应及远程支持情况</a:t>
                      </a:r>
                      <a:endParaRPr lang="en-US" altLang="zh-CN" sz="1600" b="1" u="none" strike="noStrike" dirty="0">
                        <a:effectLst/>
                      </a:endParaRPr>
                    </a:p>
                  </a:txBody>
                  <a:tcPr marL="7620" marR="7620" marT="7620" marB="0" anchor="ctr"/>
                </a:tc>
                <a:tc hMerge="1">
                  <a:tcPr marL="7620" marR="7620" marT="7620" marB="0" anchor="ctr"/>
                </a:tc>
                <a:tc hMerge="1">
                  <a:tcPr marL="7620" marR="7620" marT="7620" marB="0" anchor="ctr"/>
                </a:tc>
                <a:tc hMerge="1">
                  <a:tcPr marL="7620" marR="7620" marT="7620" marB="0" anchor="ctr"/>
                </a:tc>
              </a:tr>
              <a:tr h="167907">
                <a:tc>
                  <a:txBody>
                    <a:bodyPr/>
                    <a:lstStyle/>
                    <a:p>
                      <a:pPr algn="ctr" fontAlgn="ctr"/>
                      <a:r>
                        <a:rPr lang="zh-CN" altLang="en-US" sz="1100" b="0" i="0" u="none" strike="noStrike" dirty="0">
                          <a:solidFill>
                            <a:srgbClr val="000000"/>
                          </a:solidFill>
                          <a:effectLst/>
                          <a:latin typeface="宋体" panose="02010600030101010101" pitchFamily="2" charset="-122"/>
                        </a:rPr>
                        <a:t>序号</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风场</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具体事项</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事项</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r>
              <a:tr h="205581">
                <a:tc>
                  <a:txBody>
                    <a:bodyPr/>
                    <a:lstStyle/>
                    <a:p>
                      <a:pPr algn="ctr" fontAlgn="ctr"/>
                      <a:r>
                        <a:rPr lang="en-US" altLang="zh-CN" sz="1100" b="0" i="0" u="none" strike="noStrike" dirty="0">
                          <a:solidFill>
                            <a:srgbClr val="000000"/>
                          </a:solidFill>
                          <a:effectLst/>
                          <a:latin typeface="宋体" panose="02010600030101010101" pitchFamily="2" charset="-122"/>
                        </a:rPr>
                        <a:t>1</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昌图满井风场</a:t>
                      </a:r>
                      <a:endParaRPr lang="zh-CN" altLang="en-US" sz="1100" kern="1200" dirty="0">
                        <a:solidFill>
                          <a:schemeClr val="dk1"/>
                        </a:solidFill>
                        <a:latin typeface="+mn-lt"/>
                        <a:ea typeface="+mn-ea"/>
                        <a:cs typeface="+mn-cs"/>
                      </a:endParaRPr>
                    </a:p>
                  </a:txBody>
                  <a:tcPr marL="7620" marR="7620" marT="7620" marB="0" anchor="ctr"/>
                </a:tc>
                <a:tc>
                  <a:txBody>
                    <a:bodyPr/>
                    <a:lstStyle/>
                    <a:p>
                      <a:pPr algn="l" fontAlgn="ctr"/>
                      <a:r>
                        <a:rPr lang="en-US" altLang="zh-CN" sz="1100" kern="1200" dirty="0">
                          <a:solidFill>
                            <a:schemeClr val="dk1"/>
                          </a:solidFill>
                          <a:latin typeface="+mn-lt"/>
                          <a:ea typeface="+mn-ea"/>
                          <a:cs typeface="+mn-cs"/>
                        </a:rPr>
                        <a:t>1.5</a:t>
                      </a:r>
                      <a:r>
                        <a:rPr lang="zh-CN" altLang="en-US" sz="1100" kern="1200" dirty="0">
                          <a:solidFill>
                            <a:schemeClr val="dk1"/>
                          </a:solidFill>
                          <a:latin typeface="+mn-lt"/>
                          <a:ea typeface="+mn-ea"/>
                          <a:cs typeface="+mn-cs"/>
                        </a:rPr>
                        <a:t>升级改造</a:t>
                      </a:r>
                      <a:r>
                        <a:rPr lang="zh-CN" altLang="en-US" sz="1100" b="0" i="0" u="none" strike="noStrike" dirty="0">
                          <a:solidFill>
                            <a:schemeClr val="dk1"/>
                          </a:solidFill>
                          <a:effectLst/>
                          <a:latin typeface="+mn-lt"/>
                        </a:rPr>
                        <a:t>开发</a:t>
                      </a:r>
                      <a:r>
                        <a:rPr lang="zh-CN" altLang="en-US" sz="1100" kern="1200" dirty="0">
                          <a:solidFill>
                            <a:schemeClr val="dk1"/>
                          </a:solidFill>
                          <a:latin typeface="+mn-lt"/>
                          <a:ea typeface="+mn-ea"/>
                          <a:cs typeface="+mn-cs"/>
                        </a:rPr>
                        <a:t>需求</a:t>
                      </a:r>
                      <a:endParaRPr lang="en-US" altLang="zh-CN" sz="1100" kern="1200" dirty="0">
                        <a:solidFill>
                          <a:schemeClr val="dk1"/>
                        </a:solidFill>
                        <a:latin typeface="+mn-lt"/>
                        <a:ea typeface="+mn-ea"/>
                        <a:cs typeface="+mn-cs"/>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2</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黑巴项目</a:t>
                      </a:r>
                      <a:endParaRPr lang="zh-CN" altLang="en-US" sz="1100" kern="1200" dirty="0">
                        <a:solidFill>
                          <a:schemeClr val="dk1"/>
                        </a:solidFill>
                        <a:latin typeface="+mn-lt"/>
                        <a:ea typeface="+mn-ea"/>
                        <a:cs typeface="+mn-cs"/>
                      </a:endParaRPr>
                    </a:p>
                  </a:txBody>
                  <a:tcPr marL="7620" marR="7620" marT="7620" marB="0" anchor="ctr"/>
                </a:tc>
                <a:tc>
                  <a:txBody>
                    <a:bodyPr/>
                    <a:lstStyle/>
                    <a:p>
                      <a:pPr marL="0" algn="l" defTabSz="914400" rtl="0" eaLnBrk="1" fontAlgn="ctr" latinLnBrk="0" hangingPunct="1"/>
                      <a:r>
                        <a:rPr lang="zh-CN" altLang="en-US" sz="1100" b="0" i="0" u="none" strike="noStrike" kern="1200" dirty="0">
                          <a:solidFill>
                            <a:schemeClr val="dk1"/>
                          </a:solidFill>
                          <a:effectLst/>
                          <a:latin typeface="+mn-lt"/>
                          <a:ea typeface="+mn-ea"/>
                          <a:cs typeface="+mn-cs"/>
                        </a:rPr>
                        <a:t>黑巴项目断路器改造</a:t>
                      </a:r>
                      <a:r>
                        <a:rPr lang="zh-CN" altLang="en-US" sz="1100" b="0" i="0" u="none" strike="noStrike" dirty="0">
                          <a:solidFill>
                            <a:schemeClr val="dk1"/>
                          </a:solidFill>
                          <a:effectLst/>
                          <a:latin typeface="+mn-lt"/>
                        </a:rPr>
                        <a:t>开发</a:t>
                      </a:r>
                      <a:r>
                        <a:rPr lang="zh-CN" altLang="en-US" sz="1100" b="0" i="0" u="none" strike="noStrike" kern="1200" dirty="0">
                          <a:solidFill>
                            <a:schemeClr val="dk1"/>
                          </a:solidFill>
                          <a:effectLst/>
                          <a:latin typeface="+mn-lt"/>
                          <a:ea typeface="+mn-ea"/>
                          <a:cs typeface="+mn-cs"/>
                        </a:rPr>
                        <a:t>需求</a:t>
                      </a:r>
                      <a:endParaRPr lang="en-US" altLang="zh-CN" sz="1100" b="0" i="0" u="none" strike="noStrike" kern="1200" dirty="0">
                        <a:solidFill>
                          <a:schemeClr val="dk1"/>
                        </a:solidFill>
                        <a:effectLst/>
                        <a:latin typeface="+mn-lt"/>
                        <a:ea typeface="+mn-ea"/>
                        <a:cs typeface="+mn-cs"/>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3</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河南豫能长垣</a:t>
                      </a:r>
                      <a:endParaRPr lang="zh-CN" altLang="en-US" sz="1100" kern="1200" dirty="0">
                        <a:solidFill>
                          <a:schemeClr val="dk1"/>
                        </a:solidFill>
                        <a:latin typeface="+mn-lt"/>
                        <a:ea typeface="+mn-ea"/>
                        <a:cs typeface="+mn-cs"/>
                      </a:endParaRPr>
                    </a:p>
                  </a:txBody>
                  <a:tcPr marL="7620" marR="7620" marT="7620" marB="0" anchor="ctr"/>
                </a:tc>
                <a:tc>
                  <a:txBody>
                    <a:bodyPr/>
                    <a:lstStyle/>
                    <a:p>
                      <a:pPr marL="0" algn="l" defTabSz="914400" rtl="0" eaLnBrk="1" fontAlgn="ctr" latinLnBrk="0" hangingPunct="1"/>
                      <a:r>
                        <a:rPr lang="zh-CN" altLang="en-US" sz="1100" b="0" i="0" u="none" strike="noStrike" kern="1200" dirty="0">
                          <a:solidFill>
                            <a:schemeClr val="dk1"/>
                          </a:solidFill>
                          <a:effectLst/>
                          <a:latin typeface="+mn-lt"/>
                          <a:ea typeface="+mn-ea"/>
                          <a:cs typeface="+mn-cs"/>
                        </a:rPr>
                        <a:t>自耗电的计算</a:t>
                      </a:r>
                      <a:r>
                        <a:rPr lang="zh-CN" altLang="en-US" sz="1100" b="0" i="0" u="none" strike="noStrike" dirty="0">
                          <a:solidFill>
                            <a:schemeClr val="dk1"/>
                          </a:solidFill>
                          <a:effectLst/>
                          <a:latin typeface="+mn-lt"/>
                        </a:rPr>
                        <a:t>开发</a:t>
                      </a:r>
                      <a:r>
                        <a:rPr lang="zh-CN" altLang="en-US" sz="1100" b="0" i="0" u="none" strike="noStrike" kern="1200" dirty="0">
                          <a:solidFill>
                            <a:schemeClr val="dk1"/>
                          </a:solidFill>
                          <a:effectLst/>
                          <a:latin typeface="+mn-lt"/>
                          <a:ea typeface="+mn-ea"/>
                          <a:cs typeface="+mn-cs"/>
                        </a:rPr>
                        <a:t>需求</a:t>
                      </a:r>
                      <a:endParaRPr lang="en-US" altLang="zh-CN" sz="1100" b="0" i="0" u="none" strike="noStrike" kern="1200" dirty="0">
                        <a:solidFill>
                          <a:schemeClr val="dk1"/>
                        </a:solidFill>
                        <a:effectLst/>
                        <a:latin typeface="+mn-lt"/>
                        <a:ea typeface="+mn-ea"/>
                        <a:cs typeface="+mn-cs"/>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4</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b="0" i="0" u="none" strike="noStrike" kern="1200" dirty="0">
                          <a:solidFill>
                            <a:schemeClr val="dk1"/>
                          </a:solidFill>
                          <a:effectLst/>
                          <a:latin typeface="+mn-lt"/>
                          <a:ea typeface="+mn-ea"/>
                          <a:cs typeface="+mn-cs"/>
                        </a:rPr>
                        <a:t>大北山风场</a:t>
                      </a:r>
                      <a:endParaRPr lang="zh-CN" altLang="en-US" sz="1100" b="0" i="0" u="none" strike="noStrike" kern="1200" dirty="0">
                        <a:solidFill>
                          <a:schemeClr val="dk1"/>
                        </a:solidFill>
                        <a:effectLst/>
                        <a:latin typeface="+mn-lt"/>
                        <a:ea typeface="+mn-ea"/>
                        <a:cs typeface="+mn-cs"/>
                      </a:endParaRPr>
                    </a:p>
                  </a:txBody>
                  <a:tcPr marL="7620" marR="7620" marT="7620" marB="0" anchor="ctr"/>
                </a:tc>
                <a:tc>
                  <a:txBody>
                    <a:bodyPr/>
                    <a:lstStyle/>
                    <a:p>
                      <a:pPr algn="l" fontAlgn="ctr"/>
                      <a:r>
                        <a:rPr lang="zh-CN" altLang="en-US" sz="1100" b="0" i="0" u="none" strike="noStrike" kern="1200" dirty="0">
                          <a:solidFill>
                            <a:schemeClr val="dk1"/>
                          </a:solidFill>
                          <a:effectLst/>
                          <a:latin typeface="+mn-lt"/>
                          <a:ea typeface="+mn-ea"/>
                          <a:cs typeface="+mn-cs"/>
                        </a:rPr>
                        <a:t>遥信虚拟点增加</a:t>
                      </a:r>
                      <a:r>
                        <a:rPr lang="zh-CN" altLang="en-US" sz="1100" b="0" i="0" u="none" strike="noStrike" dirty="0">
                          <a:solidFill>
                            <a:schemeClr val="dk1"/>
                          </a:solidFill>
                          <a:effectLst/>
                          <a:latin typeface="+mn-lt"/>
                        </a:rPr>
                        <a:t>开发</a:t>
                      </a:r>
                      <a:r>
                        <a:rPr lang="zh-CN" altLang="en-US" sz="1100" b="0" i="0" u="none" strike="noStrike" kern="1200" dirty="0">
                          <a:solidFill>
                            <a:schemeClr val="dk1"/>
                          </a:solidFill>
                          <a:effectLst/>
                          <a:latin typeface="+mn-lt"/>
                          <a:ea typeface="+mn-ea"/>
                          <a:cs typeface="+mn-cs"/>
                        </a:rPr>
                        <a:t>需求</a:t>
                      </a:r>
                      <a:endParaRPr lang="en-US" altLang="zh-CN" sz="1100" b="0" i="0" u="none" strike="noStrike" kern="1200" dirty="0">
                        <a:solidFill>
                          <a:schemeClr val="dk1"/>
                        </a:solidFill>
                        <a:effectLst/>
                        <a:latin typeface="+mn-lt"/>
                        <a:ea typeface="+mn-ea"/>
                        <a:cs typeface="+mn-cs"/>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5</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b="0" i="0" u="none" strike="noStrike" kern="1200" dirty="0">
                          <a:solidFill>
                            <a:schemeClr val="dk1"/>
                          </a:solidFill>
                          <a:effectLst/>
                          <a:latin typeface="+mn-lt"/>
                          <a:ea typeface="+mn-ea"/>
                          <a:cs typeface="+mn-cs"/>
                        </a:rPr>
                        <a:t>大唐白玉山风场</a:t>
                      </a:r>
                      <a:endParaRPr lang="zh-CN" altLang="en-US" sz="1100" b="0" i="0" u="none" strike="noStrike" kern="1200" dirty="0">
                        <a:solidFill>
                          <a:schemeClr val="dk1"/>
                        </a:solidFill>
                        <a:effectLst/>
                        <a:latin typeface="+mn-lt"/>
                        <a:ea typeface="+mn-ea"/>
                        <a:cs typeface="+mn-cs"/>
                      </a:endParaRPr>
                    </a:p>
                  </a:txBody>
                  <a:tcPr marL="7620" marR="7620" marT="7620" marB="0" anchor="ctr"/>
                </a:tc>
                <a:tc>
                  <a:txBody>
                    <a:bodyPr/>
                    <a:lstStyle/>
                    <a:p>
                      <a:pPr algn="l" fontAlgn="ctr"/>
                      <a:r>
                        <a:rPr lang="zh-CN" altLang="en-US" sz="1100" b="0" i="0" u="none" strike="noStrike" kern="1200" dirty="0">
                          <a:solidFill>
                            <a:schemeClr val="dk1"/>
                          </a:solidFill>
                          <a:effectLst/>
                          <a:latin typeface="+mn-lt"/>
                          <a:ea typeface="+mn-ea"/>
                          <a:cs typeface="+mn-cs"/>
                        </a:rPr>
                        <a:t>实时数据柱状图，故障查询优化</a:t>
                      </a:r>
                      <a:r>
                        <a:rPr lang="zh-CN" altLang="en-US" sz="1100" b="0" i="0" u="none" strike="noStrike" dirty="0">
                          <a:solidFill>
                            <a:schemeClr val="dk1"/>
                          </a:solidFill>
                          <a:effectLst/>
                          <a:latin typeface="+mn-lt"/>
                        </a:rPr>
                        <a:t>开发</a:t>
                      </a:r>
                      <a:r>
                        <a:rPr lang="zh-CN" altLang="en-US" sz="1100" b="0" i="0" u="none" strike="noStrike" kern="1200" dirty="0">
                          <a:solidFill>
                            <a:schemeClr val="dk1"/>
                          </a:solidFill>
                          <a:effectLst/>
                          <a:latin typeface="+mn-lt"/>
                          <a:ea typeface="+mn-ea"/>
                          <a:cs typeface="+mn-cs"/>
                        </a:rPr>
                        <a:t>需求</a:t>
                      </a:r>
                      <a:endParaRPr lang="en-US" altLang="zh-CN" sz="1100" b="0" i="0" u="none" strike="noStrike" kern="1200" dirty="0">
                        <a:solidFill>
                          <a:schemeClr val="dk1"/>
                        </a:solidFill>
                        <a:effectLst/>
                        <a:latin typeface="+mn-lt"/>
                        <a:ea typeface="+mn-ea"/>
                        <a:cs typeface="+mn-cs"/>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6</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阳江风场</a:t>
                      </a:r>
                      <a:endParaRPr lang="zh-CN" altLang="en-US" sz="1100" kern="1200" dirty="0">
                        <a:solidFill>
                          <a:schemeClr val="dk1"/>
                        </a:solidFill>
                        <a:latin typeface="+mn-lt"/>
                        <a:ea typeface="+mn-ea"/>
                        <a:cs typeface="+mn-cs"/>
                      </a:endParaRPr>
                    </a:p>
                  </a:txBody>
                  <a:tcPr marL="7620" marR="7620" marT="7620" marB="0" anchor="ctr"/>
                </a:tc>
                <a:tc>
                  <a:txBody>
                    <a:bodyPr/>
                    <a:lstStyle/>
                    <a:p>
                      <a:pPr algn="l" fontAlgn="ctr"/>
                      <a:r>
                        <a:rPr lang="zh-CN" altLang="en-US" sz="1100" b="0" i="0" u="none" strike="noStrike" dirty="0">
                          <a:solidFill>
                            <a:schemeClr val="dk1"/>
                          </a:solidFill>
                          <a:effectLst/>
                          <a:latin typeface="+mn-lt"/>
                        </a:rPr>
                        <a:t>半直驱机组偏航功能优化需求，风机标识牌功能增加开发需求</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7</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木格风场</a:t>
                      </a:r>
                      <a:endParaRPr lang="zh-CN" altLang="en-US" sz="1100" kern="1200" dirty="0">
                        <a:solidFill>
                          <a:schemeClr val="dk1"/>
                        </a:solidFill>
                        <a:latin typeface="+mn-lt"/>
                        <a:ea typeface="+mn-ea"/>
                        <a:cs typeface="+mn-cs"/>
                      </a:endParaRPr>
                    </a:p>
                  </a:txBody>
                  <a:tcPr marL="7620" marR="7620" marT="7620" marB="0" anchor="ctr"/>
                </a:tc>
                <a:tc>
                  <a:txBody>
                    <a:bodyPr/>
                    <a:lstStyle/>
                    <a:p>
                      <a:pPr algn="l" fontAlgn="ctr"/>
                      <a:r>
                        <a:rPr lang="zh-CN" altLang="en-US" sz="1100" b="0" i="0" u="none" strike="noStrike" dirty="0">
                          <a:solidFill>
                            <a:srgbClr val="000000"/>
                          </a:solidFill>
                          <a:effectLst/>
                          <a:latin typeface="宋体" panose="02010600030101010101" pitchFamily="2" charset="-122"/>
                        </a:rPr>
                        <a:t>告警显示功能优化</a:t>
                      </a:r>
                      <a:r>
                        <a:rPr lang="zh-CN" altLang="en-US" sz="1100" b="0" i="0" u="none" strike="noStrike" dirty="0">
                          <a:solidFill>
                            <a:schemeClr val="dk1"/>
                          </a:solidFill>
                          <a:effectLst/>
                          <a:latin typeface="+mn-lt"/>
                        </a:rPr>
                        <a:t>开发</a:t>
                      </a:r>
                      <a:r>
                        <a:rPr lang="zh-CN" altLang="en-US" sz="1100" b="0" i="0" u="none" strike="noStrike" dirty="0">
                          <a:solidFill>
                            <a:srgbClr val="000000"/>
                          </a:solidFill>
                          <a:effectLst/>
                          <a:latin typeface="宋体" panose="02010600030101010101" pitchFamily="2" charset="-122"/>
                        </a:rPr>
                        <a:t>需求</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8</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霍林河风场</a:t>
                      </a:r>
                      <a:endParaRPr lang="zh-CN" altLang="en-US" sz="1100" kern="1200" dirty="0">
                        <a:solidFill>
                          <a:schemeClr val="dk1"/>
                        </a:solidFill>
                        <a:latin typeface="+mn-lt"/>
                        <a:ea typeface="+mn-ea"/>
                        <a:cs typeface="+mn-cs"/>
                      </a:endParaRPr>
                    </a:p>
                  </a:txBody>
                  <a:tcPr marL="7620" marR="7620" marT="7620" marB="0" anchor="ctr"/>
                </a:tc>
                <a:tc>
                  <a:txBody>
                    <a:bodyPr/>
                    <a:lstStyle/>
                    <a:p>
                      <a:pPr algn="l" fontAlgn="ctr"/>
                      <a:r>
                        <a:rPr lang="zh-CN" altLang="en-US" sz="1100" b="0" i="0" u="none" strike="noStrike" dirty="0">
                          <a:solidFill>
                            <a:srgbClr val="000000"/>
                          </a:solidFill>
                          <a:effectLst/>
                          <a:latin typeface="宋体" panose="02010600030101010101" pitchFamily="2" charset="-122"/>
                        </a:rPr>
                        <a:t>全场等效利用小时数计算优化</a:t>
                      </a:r>
                      <a:r>
                        <a:rPr lang="zh-CN" altLang="en-US" sz="1100" b="0" i="0" u="none" strike="noStrike" dirty="0">
                          <a:solidFill>
                            <a:schemeClr val="dk1"/>
                          </a:solidFill>
                          <a:effectLst/>
                          <a:latin typeface="+mn-lt"/>
                        </a:rPr>
                        <a:t>开发</a:t>
                      </a:r>
                      <a:r>
                        <a:rPr lang="zh-CN" altLang="en-US" sz="1100" b="0" i="0" u="none" strike="noStrike" dirty="0">
                          <a:solidFill>
                            <a:srgbClr val="000000"/>
                          </a:solidFill>
                          <a:effectLst/>
                          <a:latin typeface="宋体" panose="02010600030101010101" pitchFamily="2" charset="-122"/>
                        </a:rPr>
                        <a:t>需求，中控，辅控等其他开发需求</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9</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阿巴嘎旗风电场</a:t>
                      </a:r>
                      <a:endParaRPr lang="zh-CN" altLang="en-US" sz="1100" kern="1200" dirty="0">
                        <a:solidFill>
                          <a:schemeClr val="dk1"/>
                        </a:solidFill>
                        <a:latin typeface="+mn-lt"/>
                        <a:ea typeface="+mn-ea"/>
                        <a:cs typeface="+mn-cs"/>
                      </a:endParaRPr>
                    </a:p>
                  </a:txBody>
                  <a:tcPr marL="7620" marR="7620" marT="7620" marB="0" anchor="ctr"/>
                </a:tc>
                <a:tc>
                  <a:txBody>
                    <a:bodyPr/>
                    <a:lstStyle/>
                    <a:p>
                      <a:pPr algn="l" fontAlgn="ctr"/>
                      <a:r>
                        <a:rPr lang="zh-CN" altLang="en-US" sz="1100" b="0" i="0" u="none" strike="noStrike" dirty="0">
                          <a:solidFill>
                            <a:schemeClr val="dk1"/>
                          </a:solidFill>
                          <a:effectLst/>
                          <a:latin typeface="+mn-lt"/>
                        </a:rPr>
                        <a:t>集电线路图功能增加开发需求</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10</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神木高家堡风场</a:t>
                      </a:r>
                      <a:endParaRPr lang="zh-CN" altLang="en-US" sz="1100" kern="1200" dirty="0">
                        <a:solidFill>
                          <a:schemeClr val="dk1"/>
                        </a:solidFill>
                        <a:latin typeface="+mn-lt"/>
                        <a:ea typeface="+mn-ea"/>
                        <a:cs typeface="+mn-cs"/>
                      </a:endParaRPr>
                    </a:p>
                  </a:txBody>
                  <a:tcPr marL="7620" marR="7620" marT="7620" marB="0" anchor="ctr"/>
                </a:tc>
                <a:tc>
                  <a:txBody>
                    <a:bodyPr/>
                    <a:lstStyle/>
                    <a:p>
                      <a:pPr algn="l" fontAlgn="ctr"/>
                      <a:r>
                        <a:rPr lang="zh-CN" altLang="en-US" sz="1100" b="0" i="0" u="none" strike="noStrike" dirty="0">
                          <a:solidFill>
                            <a:schemeClr val="dk1"/>
                          </a:solidFill>
                          <a:effectLst/>
                          <a:latin typeface="+mn-lt"/>
                        </a:rPr>
                        <a:t>风速低于</a:t>
                      </a:r>
                      <a:r>
                        <a:rPr lang="en-US" altLang="zh-CN" sz="1100" b="0" i="0" u="none" strike="noStrike" dirty="0">
                          <a:solidFill>
                            <a:schemeClr val="dk1"/>
                          </a:solidFill>
                          <a:effectLst/>
                          <a:latin typeface="+mn-lt"/>
                        </a:rPr>
                        <a:t>3</a:t>
                      </a:r>
                      <a:r>
                        <a:rPr lang="zh-CN" altLang="en-US" sz="1100" b="0" i="0" u="none" strike="noStrike" dirty="0">
                          <a:solidFill>
                            <a:schemeClr val="dk1"/>
                          </a:solidFill>
                          <a:effectLst/>
                          <a:latin typeface="+mn-lt"/>
                        </a:rPr>
                        <a:t>米功率曲线显示开发需求</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11</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宾阳马王风场</a:t>
                      </a:r>
                      <a:endParaRPr lang="zh-CN" altLang="en-US" sz="1100" kern="1200" dirty="0">
                        <a:solidFill>
                          <a:schemeClr val="dk1"/>
                        </a:solidFill>
                        <a:latin typeface="+mn-lt"/>
                        <a:ea typeface="+mn-ea"/>
                        <a:cs typeface="+mn-cs"/>
                      </a:endParaRPr>
                    </a:p>
                  </a:txBody>
                  <a:tcPr marL="7620" marR="7620" marT="7620" marB="0" anchor="ctr"/>
                </a:tc>
                <a:tc>
                  <a:txBody>
                    <a:bodyPr/>
                    <a:lstStyle/>
                    <a:p>
                      <a:pPr algn="l" fontAlgn="ctr"/>
                      <a:r>
                        <a:rPr lang="zh-CN" altLang="en-US" sz="1100" b="0" i="0" u="none" strike="noStrike" dirty="0">
                          <a:solidFill>
                            <a:schemeClr val="dk1"/>
                          </a:solidFill>
                          <a:effectLst/>
                          <a:latin typeface="+mn-lt"/>
                        </a:rPr>
                        <a:t>接入华创风机，华创风机模型开发需求</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12</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岢岚项目</a:t>
                      </a:r>
                      <a:endParaRPr lang="zh-CN" altLang="en-US" sz="1100" kern="1200" dirty="0">
                        <a:solidFill>
                          <a:schemeClr val="dk1"/>
                        </a:solidFill>
                        <a:latin typeface="+mn-lt"/>
                        <a:ea typeface="+mn-ea"/>
                        <a:cs typeface="+mn-cs"/>
                      </a:endParaRPr>
                    </a:p>
                  </a:txBody>
                  <a:tcPr marL="7620" marR="7620" marT="7620" marB="0" anchor="ctr"/>
                </a:tc>
                <a:tc>
                  <a:txBody>
                    <a:bodyPr/>
                    <a:lstStyle/>
                    <a:p>
                      <a:pPr algn="l" fontAlgn="ctr"/>
                      <a:r>
                        <a:rPr lang="zh-CN" altLang="en-US" sz="1100" b="0" i="0" u="none" strike="noStrike" dirty="0">
                          <a:solidFill>
                            <a:srgbClr val="000000"/>
                          </a:solidFill>
                          <a:effectLst/>
                          <a:latin typeface="宋体" panose="02010600030101010101" pitchFamily="2" charset="-122"/>
                        </a:rPr>
                        <a:t>定值表功能增加</a:t>
                      </a:r>
                      <a:r>
                        <a:rPr lang="zh-CN" altLang="en-US" sz="1100" b="0" i="0" u="none" strike="noStrike" dirty="0">
                          <a:solidFill>
                            <a:schemeClr val="dk1"/>
                          </a:solidFill>
                          <a:effectLst/>
                          <a:latin typeface="+mn-lt"/>
                        </a:rPr>
                        <a:t>开发</a:t>
                      </a:r>
                      <a:r>
                        <a:rPr lang="zh-CN" altLang="en-US" sz="1100" b="0" i="0" u="none" strike="noStrike" dirty="0">
                          <a:solidFill>
                            <a:srgbClr val="000000"/>
                          </a:solidFill>
                          <a:effectLst/>
                          <a:latin typeface="宋体" panose="02010600030101010101" pitchFamily="2" charset="-122"/>
                        </a:rPr>
                        <a:t>需求</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13</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新疆布尔津项目</a:t>
                      </a:r>
                      <a:endParaRPr lang="zh-CN" altLang="en-US" sz="1100" kern="1200" dirty="0">
                        <a:solidFill>
                          <a:schemeClr val="dk1"/>
                        </a:solidFill>
                        <a:latin typeface="+mn-lt"/>
                        <a:ea typeface="+mn-ea"/>
                        <a:cs typeface="+mn-cs"/>
                      </a:endParaRPr>
                    </a:p>
                  </a:txBody>
                  <a:tcPr marL="7620" marR="7620" marT="7620" marB="0" anchor="ctr"/>
                </a:tc>
                <a:tc>
                  <a:txBody>
                    <a:bodyPr/>
                    <a:lstStyle/>
                    <a:p>
                      <a:pPr marL="0" marR="0" lvl="0" indent="0" algn="l" defTabSz="914400" rtl="0" eaLnBrk="1" fontAlgn="ctr" latinLnBrk="0" hangingPunct="1">
                        <a:lnSpc>
                          <a:spcPct val="100000"/>
                        </a:lnSpc>
                        <a:spcBef>
                          <a:spcPts val="0"/>
                        </a:spcBef>
                        <a:spcAft>
                          <a:spcPts val="0"/>
                        </a:spcAft>
                        <a:buClrTx/>
                        <a:buSzTx/>
                        <a:buFontTx/>
                        <a:buNone/>
                        <a:defRPr/>
                      </a:pPr>
                      <a:r>
                        <a:rPr lang="zh-CN" altLang="en-US" sz="1100" b="0" i="0" u="none" strike="noStrike" kern="1200" dirty="0">
                          <a:solidFill>
                            <a:srgbClr val="000000"/>
                          </a:solidFill>
                          <a:effectLst/>
                          <a:latin typeface="宋体" panose="02010600030101010101" pitchFamily="2" charset="-122"/>
                          <a:ea typeface="+mn-ea"/>
                          <a:cs typeface="+mn-cs"/>
                        </a:rPr>
                        <a:t>双机热备系统接口定制化开发需求</a:t>
                      </a:r>
                      <a:endParaRPr lang="en-US" altLang="zh-CN" sz="1100" b="0" i="0" u="none" strike="noStrike" kern="1200" dirty="0">
                        <a:solidFill>
                          <a:srgbClr val="000000"/>
                        </a:solidFill>
                        <a:effectLst/>
                        <a:latin typeface="宋体" panose="02010600030101010101" pitchFamily="2" charset="-122"/>
                        <a:ea typeface="+mn-ea"/>
                        <a:cs typeface="+mn-cs"/>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14</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福来风电场</a:t>
                      </a:r>
                      <a:endParaRPr lang="zh-CN" altLang="en-US" sz="1100" kern="1200" dirty="0">
                        <a:solidFill>
                          <a:schemeClr val="dk1"/>
                        </a:solidFill>
                        <a:latin typeface="+mn-lt"/>
                        <a:ea typeface="+mn-ea"/>
                        <a:cs typeface="+mn-cs"/>
                      </a:endParaRPr>
                    </a:p>
                  </a:txBody>
                  <a:tcPr marL="7620" marR="7620" marT="7620" marB="0" anchor="ctr"/>
                </a:tc>
                <a:tc>
                  <a:txBody>
                    <a:bodyPr/>
                    <a:lstStyle/>
                    <a:p>
                      <a:pPr marL="0" marR="0" lvl="0" indent="0" algn="l" defTabSz="914400" rtl="0" eaLnBrk="1" fontAlgn="ctr" latinLnBrk="0" hangingPunct="1">
                        <a:lnSpc>
                          <a:spcPct val="100000"/>
                        </a:lnSpc>
                        <a:spcBef>
                          <a:spcPts val="0"/>
                        </a:spcBef>
                        <a:spcAft>
                          <a:spcPts val="0"/>
                        </a:spcAft>
                        <a:buClrTx/>
                        <a:buSzTx/>
                        <a:buFontTx/>
                        <a:buNone/>
                        <a:defRPr/>
                      </a:pPr>
                      <a:r>
                        <a:rPr lang="zh-CN" altLang="en-US" sz="1100" b="0" i="0" u="none" strike="noStrike" kern="1200" dirty="0">
                          <a:solidFill>
                            <a:srgbClr val="000000"/>
                          </a:solidFill>
                          <a:effectLst/>
                          <a:latin typeface="宋体" panose="02010600030101010101" pitchFamily="2" charset="-122"/>
                          <a:ea typeface="+mn-ea"/>
                          <a:cs typeface="+mn-cs"/>
                        </a:rPr>
                        <a:t>消防控制功能开发需求</a:t>
                      </a:r>
                      <a:endParaRPr lang="en-US" altLang="zh-CN" sz="1100" b="0" i="0" u="none" strike="noStrike" kern="1200" dirty="0">
                        <a:solidFill>
                          <a:srgbClr val="000000"/>
                        </a:solidFill>
                        <a:effectLst/>
                        <a:latin typeface="宋体" panose="02010600030101010101" pitchFamily="2" charset="-122"/>
                        <a:ea typeface="+mn-ea"/>
                        <a:cs typeface="+mn-cs"/>
                      </a:endParaRPr>
                    </a:p>
                  </a:txBody>
                  <a:tcPr marL="7620" marR="7620" marT="7620" marB="0" anchor="ctr"/>
                </a:tc>
                <a:tc>
                  <a:txBody>
                    <a:bodyPr/>
                    <a:lstStyle/>
                    <a:p>
                      <a:pPr algn="ctr" fontAlgn="ct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211433">
                <a:tc>
                  <a:txBody>
                    <a:bodyPr/>
                    <a:lstStyle/>
                    <a:p>
                      <a:pPr algn="ctr" fontAlgn="ctr"/>
                      <a:r>
                        <a:rPr lang="en-US" altLang="zh-CN" sz="1100" b="0" i="0" u="none" strike="noStrike" dirty="0">
                          <a:solidFill>
                            <a:srgbClr val="000000"/>
                          </a:solidFill>
                          <a:effectLst/>
                          <a:latin typeface="宋体" panose="02010600030101010101" pitchFamily="2" charset="-122"/>
                        </a:rPr>
                        <a:t>15</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a:solidFill>
                            <a:schemeClr val="dk1"/>
                          </a:solidFill>
                          <a:latin typeface="+mn-lt"/>
                          <a:ea typeface="+mn-ea"/>
                          <a:cs typeface="+mn-cs"/>
                        </a:rPr>
                        <a:t>大安天威舍力风场</a:t>
                      </a:r>
                      <a:endParaRPr lang="zh-CN" altLang="en-US" sz="1100" kern="1200" dirty="0">
                        <a:solidFill>
                          <a:schemeClr val="dk1"/>
                        </a:solidFill>
                        <a:latin typeface="+mn-lt"/>
                        <a:ea typeface="+mn-ea"/>
                        <a:cs typeface="+mn-cs"/>
                      </a:endParaRPr>
                    </a:p>
                  </a:txBody>
                  <a:tcPr marL="7620" marR="7620" marT="7620" marB="0" anchor="ctr"/>
                </a:tc>
                <a:tc>
                  <a:txBody>
                    <a:bodyPr/>
                    <a:lstStyle/>
                    <a:p>
                      <a:pPr marL="0" marR="0" lvl="0" indent="0" algn="l" defTabSz="914400" rtl="0" eaLnBrk="1" fontAlgn="ctr" latinLnBrk="0" hangingPunct="1">
                        <a:lnSpc>
                          <a:spcPct val="100000"/>
                        </a:lnSpc>
                        <a:spcBef>
                          <a:spcPts val="0"/>
                        </a:spcBef>
                        <a:spcAft>
                          <a:spcPts val="0"/>
                        </a:spcAft>
                        <a:buClrTx/>
                        <a:buSzTx/>
                        <a:buFontTx/>
                        <a:buNone/>
                        <a:defRPr/>
                      </a:pPr>
                      <a:r>
                        <a:rPr lang="zh-CN" altLang="en-US" sz="1100" b="0" i="0" u="none" strike="noStrike" kern="1200" dirty="0">
                          <a:solidFill>
                            <a:srgbClr val="000000"/>
                          </a:solidFill>
                          <a:effectLst/>
                          <a:latin typeface="宋体" panose="02010600030101010101" pitchFamily="2" charset="-122"/>
                          <a:ea typeface="+mn-ea"/>
                          <a:cs typeface="+mn-cs"/>
                        </a:rPr>
                        <a:t>接入天威风机，天威风机模型开发需求</a:t>
                      </a:r>
                      <a:endParaRPr lang="en-US" altLang="zh-CN" sz="1100" b="0" i="0" u="none" strike="noStrike" kern="1200" dirty="0">
                        <a:solidFill>
                          <a:srgbClr val="000000"/>
                        </a:solidFill>
                        <a:effectLst/>
                        <a:latin typeface="宋体" panose="02010600030101010101" pitchFamily="2" charset="-122"/>
                        <a:ea typeface="+mn-ea"/>
                        <a:cs typeface="+mn-cs"/>
                      </a:endParaRPr>
                    </a:p>
                  </a:txBody>
                  <a:tcPr marL="7620" marR="7620" marT="7620"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lang="zh-CN" altLang="en-US" sz="1100" b="0" i="0" u="none" strike="noStrike" dirty="0">
                          <a:solidFill>
                            <a:schemeClr val="dk1"/>
                          </a:solidFill>
                          <a:effectLst/>
                          <a:latin typeface="+mn-lt"/>
                        </a:rPr>
                        <a:t>中控新功能支持</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474519">
                <a:tc gridSpan="4">
                  <a:txBody>
                    <a:bodyPr/>
                    <a:lstStyle/>
                    <a:p>
                      <a:pPr marL="0" marR="0" lvl="0" indent="0" algn="l" defTabSz="914400" rtl="0" eaLnBrk="1" fontAlgn="ctr" latinLnBrk="0" hangingPunct="1">
                        <a:lnSpc>
                          <a:spcPct val="100000"/>
                        </a:lnSpc>
                        <a:spcBef>
                          <a:spcPts val="0"/>
                        </a:spcBef>
                        <a:spcAft>
                          <a:spcPts val="0"/>
                        </a:spcAft>
                        <a:buClrTx/>
                        <a:buSzTx/>
                        <a:buFontTx/>
                        <a:buNone/>
                        <a:defRPr/>
                      </a:pPr>
                      <a:r>
                        <a:rPr lang="zh-CN" altLang="en-US" sz="1200" dirty="0">
                          <a:solidFill>
                            <a:schemeClr val="tx1"/>
                          </a:solidFill>
                          <a:latin typeface="微软雅黑" panose="020B0503020204020204" pitchFamily="34" charset="-122"/>
                          <a:ea typeface="微软雅黑" panose="020B0503020204020204" pitchFamily="34" charset="-122"/>
                        </a:rPr>
                        <a:t>除此新需求开发之外，本半年度相关数据显示，团队共远程支持其他现场达</a:t>
                      </a:r>
                      <a:r>
                        <a:rPr lang="en-US" altLang="zh-CN" sz="1200" dirty="0">
                          <a:solidFill>
                            <a:schemeClr val="tx1"/>
                          </a:solidFill>
                          <a:latin typeface="微软雅黑" panose="020B0503020204020204" pitchFamily="34" charset="-122"/>
                          <a:ea typeface="微软雅黑" panose="020B0503020204020204" pitchFamily="34" charset="-122"/>
                        </a:rPr>
                        <a:t>50</a:t>
                      </a:r>
                      <a:r>
                        <a:rPr lang="zh-CN" altLang="en-US" sz="1200" dirty="0">
                          <a:solidFill>
                            <a:schemeClr val="tx1"/>
                          </a:solidFill>
                          <a:latin typeface="微软雅黑" panose="020B0503020204020204" pitchFamily="34" charset="-122"/>
                          <a:ea typeface="微软雅黑" panose="020B0503020204020204" pitchFamily="34" charset="-122"/>
                        </a:rPr>
                        <a:t>个场次，并在不断修复优化中控</a:t>
                      </a:r>
                      <a:r>
                        <a:rPr lang="zh-CN" altLang="en-US" sz="1200" dirty="0" smtClean="0">
                          <a:solidFill>
                            <a:schemeClr val="tx1"/>
                          </a:solidFill>
                          <a:latin typeface="微软雅黑" panose="020B0503020204020204" pitchFamily="34" charset="-122"/>
                          <a:ea typeface="微软雅黑" panose="020B0503020204020204" pitchFamily="34" charset="-122"/>
                        </a:rPr>
                        <a:t>系统。</a:t>
                      </a:r>
                      <a:endParaRPr lang="zh-CN" altLang="en-US" sz="1200" b="0" i="0" u="none" strike="noStrike" dirty="0">
                        <a:solidFill>
                          <a:schemeClr val="tx1"/>
                        </a:solidFill>
                        <a:effectLst/>
                        <a:latin typeface="宋体" panose="02010600030101010101" pitchFamily="2" charset="-122"/>
                      </a:endParaRPr>
                    </a:p>
                  </a:txBody>
                  <a:tcPr marL="7620" marR="7620" marT="7620" marB="0" anchor="ctr"/>
                </a:tc>
                <a:tc hMerge="1">
                  <a:tcPr marL="7620" marR="7620" marT="7620" marB="0" anchor="ctr"/>
                </a:tc>
                <a:tc hMerge="1">
                  <a:tcPr marL="7620" marR="7620" marT="7620" marB="0" anchor="ctr"/>
                </a:tc>
                <a:tc hMerge="1">
                  <a:tcPr marL="7620" marR="7620" marT="7620" marB="0" anchor="ctr"/>
                </a:tc>
              </a:tr>
            </a:tbl>
          </a:graphicData>
        </a:graphic>
      </p:graphicFrame>
    </p:spTree>
  </p:cSld>
  <p:clrMapOvr>
    <a:masterClrMapping/>
  </p:clrMapOvr>
  <p:transition spd="slow" advClick="0" advTm="0">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1</a:t>
            </a:r>
            <a:endParaRPr lang="zh-CN" altLang="en-US" sz="6000" b="1" dirty="0">
              <a:solidFill>
                <a:srgbClr val="002060"/>
              </a:solidFill>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390648" y="126198"/>
            <a:ext cx="6052143" cy="572464"/>
          </a:xfrm>
          <a:prstGeom prst="rect">
            <a:avLst/>
          </a:prstGeom>
          <a:noFill/>
        </p:spPr>
        <p:txBody>
          <a:bodyPr wrap="square" rtlCol="0">
            <a:spAutoFit/>
          </a:bodyPr>
          <a:lstStyle/>
          <a:p>
            <a:pPr>
              <a:lnSpc>
                <a:spcPct val="130000"/>
              </a:lnSpc>
            </a:pPr>
            <a:r>
              <a:rPr lang="zh-CN" altLang="en-US" b="1" dirty="0">
                <a:solidFill>
                  <a:schemeClr val="accent1"/>
                </a:solidFill>
                <a:latin typeface="Arial" panose="020B0604020202020204" pitchFamily="34" charset="0"/>
                <a:ea typeface="微软雅黑" panose="020B0503020204020204" pitchFamily="34" charset="-122"/>
              </a:rPr>
              <a:t>上半</a:t>
            </a:r>
            <a:r>
              <a:rPr lang="zh-CN" altLang="en-US" sz="1800" b="1" dirty="0" smtClean="0">
                <a:solidFill>
                  <a:schemeClr val="accent1"/>
                </a:solidFill>
                <a:latin typeface="Arial" panose="020B0604020202020204" pitchFamily="34" charset="0"/>
                <a:ea typeface="微软雅黑" panose="020B0503020204020204" pitchFamily="34" charset="-122"/>
              </a:rPr>
              <a:t>年工作完成情况</a:t>
            </a:r>
            <a:r>
              <a:rPr lang="en-US" altLang="zh-CN" sz="2400" b="1" dirty="0" smtClean="0">
                <a:solidFill>
                  <a:schemeClr val="accent1"/>
                </a:solidFill>
                <a:latin typeface="Arial" panose="020B0604020202020204" pitchFamily="34" charset="0"/>
                <a:ea typeface="微软雅黑" panose="020B0503020204020204" pitchFamily="34" charset="-122"/>
              </a:rPr>
              <a:t>-</a:t>
            </a:r>
            <a:r>
              <a:rPr lang="zh-CN" altLang="en-US" sz="2400" b="1" dirty="0" smtClean="0">
                <a:solidFill>
                  <a:schemeClr val="accent1"/>
                </a:solidFill>
                <a:latin typeface="Arial" panose="020B0604020202020204" pitchFamily="34" charset="0"/>
                <a:ea typeface="微软雅黑" panose="020B0503020204020204" pitchFamily="34" charset="-122"/>
              </a:rPr>
              <a:t>气象数据报表推送及</a:t>
            </a:r>
            <a:r>
              <a:rPr lang="en-US" altLang="zh-CN" sz="2400" b="1" dirty="0" smtClean="0">
                <a:solidFill>
                  <a:schemeClr val="accent1"/>
                </a:solidFill>
                <a:latin typeface="Arial" panose="020B0604020202020204" pitchFamily="34" charset="0"/>
                <a:ea typeface="微软雅黑" panose="020B0503020204020204" pitchFamily="34" charset="-122"/>
              </a:rPr>
              <a:t>APP</a:t>
            </a:r>
            <a:endParaRPr lang="zh-CN" altLang="en-US" sz="3200" b="1" dirty="0" smtClean="0">
              <a:solidFill>
                <a:schemeClr val="accent1"/>
              </a:solidFill>
              <a:latin typeface="Arial" panose="020B0604020202020204" pitchFamily="34" charset="0"/>
              <a:ea typeface="微软雅黑" panose="020B0503020204020204" pitchFamily="34" charset="-122"/>
            </a:endParaRPr>
          </a:p>
        </p:txBody>
      </p: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表格 8"/>
          <p:cNvGraphicFramePr>
            <a:graphicFrameLocks noGrp="1"/>
          </p:cNvGraphicFramePr>
          <p:nvPr/>
        </p:nvGraphicFramePr>
        <p:xfrm>
          <a:off x="755830" y="843558"/>
          <a:ext cx="7416570" cy="3960441"/>
        </p:xfrm>
        <a:graphic>
          <a:graphicData uri="http://schemas.openxmlformats.org/drawingml/2006/table">
            <a:tbl>
              <a:tblPr>
                <a:tableStyleId>{5C22544A-7EE6-4342-B048-85BDC9FD1C3A}</a:tableStyleId>
              </a:tblPr>
              <a:tblGrid>
                <a:gridCol w="542023"/>
                <a:gridCol w="2482059"/>
                <a:gridCol w="4392488"/>
              </a:tblGrid>
              <a:tr h="549147">
                <a:tc gridSpan="3">
                  <a:txBody>
                    <a:bodyPr/>
                    <a:lstStyle/>
                    <a:p>
                      <a:pPr algn="ctr" fontAlgn="ctr"/>
                      <a:r>
                        <a:rPr lang="zh-CN" altLang="en-US" sz="1600" b="1" u="none" strike="noStrike" dirty="0" smtClean="0">
                          <a:effectLst/>
                        </a:rPr>
                        <a:t>气象数据推</a:t>
                      </a:r>
                      <a:r>
                        <a:rPr lang="zh-CN" altLang="en-US" sz="1600" b="1" u="none" strike="noStrike" smtClean="0">
                          <a:effectLst/>
                        </a:rPr>
                        <a:t>送研发应用情况</a:t>
                      </a:r>
                      <a:endParaRPr lang="en-US" altLang="zh-CN" sz="1600" b="1" u="none" strike="noStrike" dirty="0" smtClean="0">
                        <a:effectLst/>
                      </a:endParaRPr>
                    </a:p>
                  </a:txBody>
                  <a:tcPr marL="7620" marR="7620" marT="7620" marB="0" anchor="ctr"/>
                </a:tc>
                <a:tc hMerge="1">
                  <a:tcPr marL="7620" marR="7620" marT="7620" marB="0" anchor="ctr"/>
                </a:tc>
                <a:tc hMerge="1">
                  <a:tcPr/>
                </a:tc>
              </a:tr>
              <a:tr h="240442">
                <a:tc>
                  <a:txBody>
                    <a:bodyPr/>
                    <a:lstStyle/>
                    <a:p>
                      <a:pPr algn="ctr" fontAlgn="ctr"/>
                      <a:r>
                        <a:rPr lang="zh-CN" altLang="en-US" sz="1100" b="0" i="0" u="none" strike="noStrike" dirty="0" smtClean="0">
                          <a:solidFill>
                            <a:srgbClr val="000000"/>
                          </a:solidFill>
                          <a:effectLst/>
                          <a:latin typeface="宋体" panose="02010600030101010101" pitchFamily="2" charset="-122"/>
                        </a:rPr>
                        <a:t>序号</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smtClean="0">
                          <a:solidFill>
                            <a:schemeClr val="dk1"/>
                          </a:solidFill>
                          <a:effectLst/>
                          <a:latin typeface="+mn-lt"/>
                        </a:rPr>
                        <a:t>类别</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algn="ctr" fontAlgn="ctr"/>
                      <a:r>
                        <a:rPr lang="zh-CN" altLang="en-US" sz="1100" b="0" i="0" u="none" strike="noStrike" dirty="0" smtClean="0">
                          <a:solidFill>
                            <a:srgbClr val="000000"/>
                          </a:solidFill>
                          <a:effectLst/>
                          <a:latin typeface="宋体" panose="02010600030101010101" pitchFamily="2" charset="-122"/>
                        </a:rPr>
                        <a:t>应用成果</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r>
              <a:tr h="763525">
                <a:tc>
                  <a:txBody>
                    <a:bodyPr/>
                    <a:lstStyle/>
                    <a:p>
                      <a:pPr algn="ctr" fontAlgn="ctr"/>
                      <a:r>
                        <a:rPr lang="en-US" altLang="zh-CN" sz="1100" b="0" i="0" u="none" strike="noStrike" dirty="0" smtClean="0">
                          <a:solidFill>
                            <a:srgbClr val="000000"/>
                          </a:solidFill>
                          <a:effectLst/>
                          <a:latin typeface="宋体" panose="02010600030101010101" pitchFamily="2" charset="-122"/>
                        </a:rPr>
                        <a:t>1</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smtClean="0">
                          <a:solidFill>
                            <a:schemeClr val="dk1"/>
                          </a:solidFill>
                          <a:latin typeface="+mn-lt"/>
                          <a:ea typeface="+mn-ea"/>
                          <a:cs typeface="+mn-cs"/>
                        </a:rPr>
                        <a:t>邮件推送</a:t>
                      </a:r>
                      <a:endParaRPr lang="zh-CN" altLang="en-US" sz="1100" kern="1200" dirty="0">
                        <a:solidFill>
                          <a:schemeClr val="dk1"/>
                        </a:solidFill>
                        <a:latin typeface="+mn-lt"/>
                        <a:ea typeface="+mn-ea"/>
                        <a:cs typeface="+mn-cs"/>
                      </a:endParaRPr>
                    </a:p>
                  </a:txBody>
                  <a:tcPr marL="7620" marR="7620" marT="7620" marB="0" anchor="ctr"/>
                </a:tc>
                <a:tc>
                  <a:txBody>
                    <a:bodyPr/>
                    <a:lstStyle/>
                    <a:p>
                      <a:pPr algn="ctr" fontAlgn="ctr"/>
                      <a:r>
                        <a:rPr lang="zh-CN" altLang="en-US" sz="1100" kern="1200" dirty="0" smtClean="0">
                          <a:solidFill>
                            <a:schemeClr val="dk1"/>
                          </a:solidFill>
                          <a:latin typeface="+mn-lt"/>
                          <a:ea typeface="+mn-ea"/>
                          <a:cs typeface="+mn-cs"/>
                        </a:rPr>
                        <a:t>海上风场气象预测信息，</a:t>
                      </a:r>
                      <a:r>
                        <a:rPr lang="zh-CN" altLang="en-US" sz="1100" b="0" i="0" u="none" strike="noStrike" dirty="0" smtClean="0">
                          <a:solidFill>
                            <a:srgbClr val="000000"/>
                          </a:solidFill>
                          <a:effectLst/>
                          <a:latin typeface="宋体" panose="02010600030101010101" pitchFamily="2" charset="-122"/>
                        </a:rPr>
                        <a:t>开发程序每天早上</a:t>
                      </a:r>
                      <a:r>
                        <a:rPr lang="en-US" altLang="zh-CN" sz="1100" b="0" i="0" u="none" strike="noStrike" dirty="0" smtClean="0">
                          <a:solidFill>
                            <a:srgbClr val="000000"/>
                          </a:solidFill>
                          <a:effectLst/>
                          <a:latin typeface="宋体" panose="02010600030101010101" pitchFamily="2" charset="-122"/>
                        </a:rPr>
                        <a:t>9</a:t>
                      </a:r>
                      <a:r>
                        <a:rPr lang="zh-CN" altLang="en-US" sz="1100" b="0" i="0" u="none" strike="noStrike" dirty="0" smtClean="0">
                          <a:solidFill>
                            <a:srgbClr val="000000"/>
                          </a:solidFill>
                          <a:effectLst/>
                          <a:latin typeface="宋体" panose="02010600030101010101" pitchFamily="2" charset="-122"/>
                        </a:rPr>
                        <a:t>点钟定期发送邮件给海上运维人员和华东研究院吴国，使相关人员一上班就可以看到邮件信息</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r h="776557">
                <a:tc>
                  <a:txBody>
                    <a:bodyPr/>
                    <a:lstStyle/>
                    <a:p>
                      <a:pPr algn="ctr" fontAlgn="ctr"/>
                      <a:r>
                        <a:rPr lang="en-US" altLang="zh-CN" sz="1100" b="0" i="0" u="none" strike="noStrike" dirty="0" smtClean="0">
                          <a:solidFill>
                            <a:srgbClr val="000000"/>
                          </a:solidFill>
                          <a:effectLst/>
                          <a:latin typeface="宋体" panose="02010600030101010101" pitchFamily="2" charset="-122"/>
                        </a:rPr>
                        <a:t>2</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smtClean="0">
                          <a:solidFill>
                            <a:schemeClr val="dk1"/>
                          </a:solidFill>
                          <a:latin typeface="+mn-lt"/>
                          <a:ea typeface="+mn-ea"/>
                          <a:cs typeface="+mn-cs"/>
                        </a:rPr>
                        <a:t>微信推送</a:t>
                      </a:r>
                      <a:endParaRPr lang="zh-CN" altLang="en-US" sz="1100" kern="1200" dirty="0">
                        <a:solidFill>
                          <a:schemeClr val="dk1"/>
                        </a:solidFill>
                        <a:latin typeface="+mn-lt"/>
                        <a:ea typeface="+mn-ea"/>
                        <a:cs typeface="+mn-cs"/>
                      </a:endParaRPr>
                    </a:p>
                  </a:txBody>
                  <a:tcPr marL="7620" marR="7620" marT="7620"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defRPr/>
                      </a:pPr>
                      <a:r>
                        <a:rPr lang="zh-CN" altLang="en-US" sz="1100" b="0" i="0" u="none" strike="noStrike" dirty="0" smtClean="0">
                          <a:solidFill>
                            <a:srgbClr val="000000"/>
                          </a:solidFill>
                          <a:effectLst/>
                          <a:latin typeface="宋体" panose="02010600030101010101" pitchFamily="2" charset="-122"/>
                        </a:rPr>
                        <a:t>通过利用微信网页版接口开发微信机器人，实现</a:t>
                      </a:r>
                      <a:r>
                        <a:rPr lang="zh-CN" altLang="en-US" sz="1100" kern="1200" dirty="0" smtClean="0">
                          <a:solidFill>
                            <a:schemeClr val="dk1"/>
                          </a:solidFill>
                          <a:latin typeface="+mn-lt"/>
                          <a:ea typeface="+mn-ea"/>
                          <a:cs typeface="+mn-cs"/>
                        </a:rPr>
                        <a:t>海上风场气象预测自</a:t>
                      </a:r>
                      <a:r>
                        <a:rPr lang="zh-CN" altLang="en-US" sz="1100" b="0" i="0" u="none" strike="noStrike" dirty="0" smtClean="0">
                          <a:solidFill>
                            <a:srgbClr val="000000"/>
                          </a:solidFill>
                          <a:effectLst/>
                          <a:latin typeface="宋体" panose="02010600030101010101" pitchFamily="2" charset="-122"/>
                        </a:rPr>
                        <a:t>动推送到海上运维微信群，方便相关人员只拿出手机就可以看到。</a:t>
                      </a:r>
                      <a:endParaRPr lang="en-US" altLang="zh-CN" sz="1100" b="0" i="0" u="none" strike="noStrike" dirty="0" smtClean="0">
                        <a:solidFill>
                          <a:srgbClr val="000000"/>
                        </a:solidFill>
                        <a:effectLst/>
                        <a:latin typeface="宋体" panose="02010600030101010101" pitchFamily="2" charset="-122"/>
                      </a:endParaRPr>
                    </a:p>
                  </a:txBody>
                  <a:tcPr marL="7620" marR="7620" marT="7620" marB="0" anchor="ctr"/>
                </a:tc>
              </a:tr>
              <a:tr h="854213">
                <a:tc>
                  <a:txBody>
                    <a:bodyPr/>
                    <a:lstStyle/>
                    <a:p>
                      <a:pPr algn="ctr" fontAlgn="ctr"/>
                      <a:r>
                        <a:rPr lang="en-US" altLang="zh-CN" sz="1100" b="0" i="0" u="none" strike="noStrike" dirty="0" smtClean="0">
                          <a:solidFill>
                            <a:srgbClr val="000000"/>
                          </a:solidFill>
                          <a:effectLst/>
                          <a:latin typeface="宋体" panose="02010600030101010101" pitchFamily="2" charset="-122"/>
                        </a:rPr>
                        <a:t>3</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smtClean="0">
                          <a:solidFill>
                            <a:schemeClr val="dk1"/>
                          </a:solidFill>
                          <a:latin typeface="+mn-lt"/>
                          <a:ea typeface="+mn-ea"/>
                          <a:cs typeface="+mn-cs"/>
                        </a:rPr>
                        <a:t>企业微信集成</a:t>
                      </a:r>
                      <a:endParaRPr lang="zh-CN" altLang="en-US" sz="1100" kern="1200" dirty="0">
                        <a:solidFill>
                          <a:schemeClr val="dk1"/>
                        </a:solidFill>
                        <a:latin typeface="+mn-lt"/>
                        <a:ea typeface="+mn-ea"/>
                        <a:cs typeface="+mn-cs"/>
                      </a:endParaRPr>
                    </a:p>
                  </a:txBody>
                  <a:tcPr marL="7620" marR="7620" marT="7620"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defRPr/>
                      </a:pPr>
                      <a:r>
                        <a:rPr lang="zh-CN" altLang="en-US" sz="1100" b="0" i="0" u="none" strike="noStrike" dirty="0" smtClean="0">
                          <a:solidFill>
                            <a:srgbClr val="000000"/>
                          </a:solidFill>
                          <a:effectLst/>
                          <a:latin typeface="宋体" panose="02010600030101010101" pitchFamily="2" charset="-122"/>
                        </a:rPr>
                        <a:t>通过企业微信</a:t>
                      </a:r>
                      <a:r>
                        <a:rPr lang="en-US" altLang="zh-CN" sz="1100" b="0" i="0" u="none" strike="noStrike" smtClean="0">
                          <a:solidFill>
                            <a:srgbClr val="000000"/>
                          </a:solidFill>
                          <a:effectLst/>
                          <a:latin typeface="宋体" panose="02010600030101010101" pitchFamily="2" charset="-122"/>
                        </a:rPr>
                        <a:t>App</a:t>
                      </a:r>
                      <a:r>
                        <a:rPr lang="zh-CN" altLang="en-US" sz="1100" b="0" i="0" u="none" strike="noStrike" smtClean="0">
                          <a:solidFill>
                            <a:srgbClr val="000000"/>
                          </a:solidFill>
                          <a:effectLst/>
                          <a:latin typeface="宋体" panose="02010600030101010101" pitchFamily="2" charset="-122"/>
                        </a:rPr>
                        <a:t>移动</a:t>
                      </a:r>
                      <a:r>
                        <a:rPr lang="zh-CN" altLang="en-US" sz="1100" b="0" i="0" u="none" strike="noStrike" dirty="0" smtClean="0">
                          <a:solidFill>
                            <a:srgbClr val="000000"/>
                          </a:solidFill>
                          <a:effectLst/>
                          <a:latin typeface="宋体" panose="02010600030101010101" pitchFamily="2" charset="-122"/>
                        </a:rPr>
                        <a:t>端工作台入口，集成台风实时预警功能界面，方便在台风期间实时观察最新预测动向信息。</a:t>
                      </a:r>
                      <a:endParaRPr lang="en-US" altLang="zh-CN" sz="1100" b="0" i="0" u="none" strike="noStrike" dirty="0" smtClean="0">
                        <a:solidFill>
                          <a:srgbClr val="000000"/>
                        </a:solidFill>
                        <a:effectLst/>
                        <a:latin typeface="宋体" panose="02010600030101010101" pitchFamily="2" charset="-122"/>
                      </a:endParaRPr>
                    </a:p>
                  </a:txBody>
                  <a:tcPr marL="7620" marR="7620" marT="7620" marB="0" anchor="ctr"/>
                </a:tc>
              </a:tr>
              <a:tr h="776557">
                <a:tc>
                  <a:txBody>
                    <a:bodyPr/>
                    <a:lstStyle/>
                    <a:p>
                      <a:pPr algn="ctr" fontAlgn="ctr"/>
                      <a:r>
                        <a:rPr lang="en-US" altLang="zh-CN" sz="1100" b="0" i="0" u="none" strike="noStrike" dirty="0" smtClean="0">
                          <a:solidFill>
                            <a:srgbClr val="000000"/>
                          </a:solidFill>
                          <a:effectLst/>
                          <a:latin typeface="宋体" panose="02010600030101010101" pitchFamily="2" charset="-122"/>
                        </a:rPr>
                        <a:t>4</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lstStyle/>
                    <a:p>
                      <a:pPr marL="0" marR="0" indent="0" algn="l" defTabSz="914400" rtl="0" eaLnBrk="1" fontAlgn="ctr" latinLnBrk="0" hangingPunct="1">
                        <a:lnSpc>
                          <a:spcPct val="100000"/>
                        </a:lnSpc>
                        <a:spcBef>
                          <a:spcPts val="0"/>
                        </a:spcBef>
                        <a:spcAft>
                          <a:spcPts val="0"/>
                        </a:spcAft>
                        <a:buClrTx/>
                        <a:buSzTx/>
                        <a:buFontTx/>
                        <a:buNone/>
                        <a:defRPr/>
                      </a:pPr>
                      <a:r>
                        <a:rPr lang="zh-CN" altLang="en-US" sz="1100" kern="1200" dirty="0" smtClean="0">
                          <a:solidFill>
                            <a:schemeClr val="dk1"/>
                          </a:solidFill>
                          <a:latin typeface="+mn-lt"/>
                          <a:ea typeface="+mn-ea"/>
                          <a:cs typeface="+mn-cs"/>
                        </a:rPr>
                        <a:t>新集控系统集成</a:t>
                      </a:r>
                      <a:endParaRPr lang="zh-CN" altLang="en-US" sz="1100" kern="1200" dirty="0">
                        <a:solidFill>
                          <a:schemeClr val="dk1"/>
                        </a:solidFill>
                        <a:latin typeface="+mn-lt"/>
                        <a:ea typeface="+mn-ea"/>
                        <a:cs typeface="+mn-cs"/>
                      </a:endParaRPr>
                    </a:p>
                  </a:txBody>
                  <a:tcPr marL="7620" marR="7620" marT="7620"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defRPr/>
                      </a:pPr>
                      <a:r>
                        <a:rPr lang="zh-CN" altLang="en-US" sz="1100" b="0" i="0" u="none" strike="noStrike" dirty="0" smtClean="0">
                          <a:solidFill>
                            <a:srgbClr val="000000"/>
                          </a:solidFill>
                          <a:effectLst/>
                          <a:latin typeface="宋体" panose="02010600030101010101" pitchFamily="2" charset="-122"/>
                        </a:rPr>
                        <a:t>通过新集控功能集成，满足在参观演示大屏气象预测，台风实时路径等演示讲解功能。</a:t>
                      </a:r>
                      <a:endParaRPr lang="en-US" altLang="zh-CN" sz="1100" b="0" i="0" u="none" strike="noStrike" dirty="0" smtClean="0">
                        <a:solidFill>
                          <a:srgbClr val="000000"/>
                        </a:solidFill>
                        <a:effectLst/>
                        <a:latin typeface="宋体" panose="02010600030101010101" pitchFamily="2" charset="-122"/>
                      </a:endParaRPr>
                    </a:p>
                  </a:txBody>
                  <a:tcPr marL="7620" marR="7620" marT="7620" marB="0" anchor="ctr"/>
                </a:tc>
              </a:tr>
            </a:tbl>
          </a:graphicData>
        </a:graphic>
      </p:graphicFrame>
    </p:spTree>
  </p:cSld>
  <p:clrMapOvr>
    <a:masterClrMapping/>
  </p:clrMapOvr>
  <p:transition spd="slow" advClick="0" advTm="0">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5" name="文本框 2"/>
          <p:cNvSpPr txBox="1"/>
          <p:nvPr/>
        </p:nvSpPr>
        <p:spPr>
          <a:xfrm>
            <a:off x="501585" y="-80803"/>
            <a:ext cx="993840" cy="746358"/>
          </a:xfrm>
          <a:prstGeom prst="rect">
            <a:avLst/>
          </a:prstGeom>
          <a:noFill/>
        </p:spPr>
        <p:txBody>
          <a:bodyPr wrap="square" lIns="68580" tIns="34290" rIns="68580" bIns="34290" rtlCol="0">
            <a:spAutoFit/>
          </a:bodyPr>
          <a:lstStyle/>
          <a:p>
            <a:r>
              <a:rPr lang="en-US" altLang="zh-CN" sz="1100" b="1" dirty="0" smtClean="0">
                <a:solidFill>
                  <a:srgbClr val="002060"/>
                </a:solidFill>
              </a:rPr>
              <a:t>Part</a:t>
            </a:r>
            <a:r>
              <a:rPr lang="en-US" altLang="zh-CN" sz="4400" b="1" dirty="0">
                <a:solidFill>
                  <a:srgbClr val="002060"/>
                </a:solidFill>
              </a:rPr>
              <a:t>1</a:t>
            </a:r>
            <a:endParaRPr lang="zh-CN" altLang="en-US" sz="6000" b="1" dirty="0">
              <a:solidFill>
                <a:srgbClr val="002060"/>
              </a:solidFill>
            </a:endParaRPr>
          </a:p>
        </p:txBody>
      </p:sp>
      <p:cxnSp>
        <p:nvCxnSpPr>
          <p:cNvPr id="8" name="直接连接符 7"/>
          <p:cNvCxnSpPr/>
          <p:nvPr/>
        </p:nvCxnSpPr>
        <p:spPr>
          <a:xfrm>
            <a:off x="0" y="635482"/>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390648" y="126198"/>
            <a:ext cx="6052143" cy="572464"/>
          </a:xfrm>
          <a:prstGeom prst="rect">
            <a:avLst/>
          </a:prstGeom>
          <a:noFill/>
        </p:spPr>
        <p:txBody>
          <a:bodyPr wrap="square" rtlCol="0">
            <a:spAutoFit/>
          </a:bodyPr>
          <a:lstStyle/>
          <a:p>
            <a:pPr>
              <a:lnSpc>
                <a:spcPct val="130000"/>
              </a:lnSpc>
            </a:pPr>
            <a:r>
              <a:rPr lang="zh-CN" altLang="en-US" b="1" dirty="0" smtClean="0">
                <a:solidFill>
                  <a:schemeClr val="accent1"/>
                </a:solidFill>
                <a:latin typeface="Arial" panose="020B0604020202020204" pitchFamily="34" charset="0"/>
                <a:ea typeface="微软雅黑" panose="020B0503020204020204" pitchFamily="34" charset="-122"/>
              </a:rPr>
              <a:t>上半</a:t>
            </a:r>
            <a:r>
              <a:rPr lang="zh-CN" altLang="en-US" sz="1800" b="1" dirty="0" smtClean="0">
                <a:solidFill>
                  <a:schemeClr val="accent1"/>
                </a:solidFill>
                <a:latin typeface="Arial" panose="020B0604020202020204" pitchFamily="34" charset="0"/>
                <a:ea typeface="微软雅黑" panose="020B0503020204020204" pitchFamily="34" charset="-122"/>
              </a:rPr>
              <a:t>年工作完成情况</a:t>
            </a:r>
            <a:r>
              <a:rPr lang="en-US" altLang="zh-CN" sz="2400" b="1" dirty="0" smtClean="0">
                <a:solidFill>
                  <a:schemeClr val="accent1"/>
                </a:solidFill>
                <a:latin typeface="Arial" panose="020B0604020202020204" pitchFamily="34" charset="0"/>
                <a:ea typeface="微软雅黑" panose="020B0503020204020204" pitchFamily="34" charset="-122"/>
              </a:rPr>
              <a:t>-</a:t>
            </a:r>
            <a:r>
              <a:rPr lang="zh-CN" altLang="en-US" sz="2400" b="1" dirty="0" smtClean="0">
                <a:solidFill>
                  <a:schemeClr val="accent1"/>
                </a:solidFill>
                <a:latin typeface="Arial" panose="020B0604020202020204" pitchFamily="34" charset="0"/>
                <a:ea typeface="微软雅黑" panose="020B0503020204020204" pitchFamily="34" charset="-122"/>
              </a:rPr>
              <a:t>指标达成情况</a:t>
            </a:r>
            <a:endParaRPr lang="zh-CN" altLang="en-US" sz="3200" b="1" dirty="0" smtClean="0">
              <a:solidFill>
                <a:schemeClr val="accent1"/>
              </a:solidFill>
              <a:latin typeface="Arial" panose="020B0604020202020204" pitchFamily="34" charset="0"/>
              <a:ea typeface="微软雅黑" panose="020B0503020204020204" pitchFamily="34" charset="-122"/>
            </a:endParaRPr>
          </a:p>
        </p:txBody>
      </p:sp>
      <p:pic>
        <p:nvPicPr>
          <p:cNvPr id="6" name="Picture 2" descr="D:\0 常用素材\明阳智能LOGO修改 20170401.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1549"/>
          <a:stretch>
            <a:fillRect/>
          </a:stretch>
        </p:blipFill>
        <p:spPr bwMode="auto">
          <a:xfrm>
            <a:off x="7506586" y="25310"/>
            <a:ext cx="1637414" cy="58538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表格 2"/>
          <p:cNvGraphicFramePr>
            <a:graphicFrameLocks noGrp="1"/>
          </p:cNvGraphicFramePr>
          <p:nvPr/>
        </p:nvGraphicFramePr>
        <p:xfrm>
          <a:off x="791580" y="1131590"/>
          <a:ext cx="6804756" cy="2540000"/>
        </p:xfrm>
        <a:graphic>
          <a:graphicData uri="http://schemas.openxmlformats.org/drawingml/2006/table">
            <a:tbl>
              <a:tblPr firstRow="1" bandRow="1">
                <a:tableStyleId>{5C22544A-7EE6-4342-B048-85BDC9FD1C3A}</a:tableStyleId>
              </a:tblPr>
              <a:tblGrid>
                <a:gridCol w="1669879"/>
                <a:gridCol w="5134877"/>
              </a:tblGrid>
              <a:tr h="370840">
                <a:tc>
                  <a:txBody>
                    <a:bodyPr/>
                    <a:lstStyle/>
                    <a:p>
                      <a:pPr algn="ctr"/>
                      <a:r>
                        <a:rPr lang="zh-CN" altLang="en-US" dirty="0">
                          <a:ea typeface="微软雅黑" panose="020B0503020204020204" pitchFamily="34" charset="-122"/>
                        </a:rPr>
                        <a:t>类别</a:t>
                      </a:r>
                      <a:endParaRPr lang="zh-CN" altLang="en-US" dirty="0">
                        <a:ea typeface="微软雅黑" panose="020B0503020204020204" pitchFamily="34" charset="-122"/>
                      </a:endParaRPr>
                    </a:p>
                  </a:txBody>
                  <a:tcP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zh-CN" altLang="en-US" dirty="0" smtClean="0">
                          <a:ea typeface="微软雅黑" panose="020B0503020204020204" pitchFamily="34" charset="-122"/>
                        </a:rPr>
                        <a:t>完成情况</a:t>
                      </a:r>
                      <a:endParaRPr lang="zh-CN" altLang="en-US" dirty="0">
                        <a:ea typeface="微软雅黑" panose="020B0503020204020204" pitchFamily="34" charset="-122"/>
                      </a:endParaRPr>
                    </a:p>
                    <a:p>
                      <a:endParaRPr lang="zh-CN" altLang="en-US" dirty="0"/>
                    </a:p>
                  </a:txBody>
                  <a:tcPr/>
                </a:tc>
              </a:tr>
              <a:tr h="370840">
                <a:tc rowSpan="4">
                  <a:txBody>
                    <a:bodyPr/>
                    <a:lstStyle/>
                    <a:p>
                      <a:pPr algn="ctr"/>
                      <a:endParaRPr lang="en-US" altLang="zh-CN" sz="1600" dirty="0" smtClean="0">
                        <a:latin typeface="微软雅黑" panose="020B0503020204020204" pitchFamily="34" charset="-122"/>
                        <a:ea typeface="微软雅黑" panose="020B0503020204020204" pitchFamily="34" charset="-122"/>
                      </a:endParaRPr>
                    </a:p>
                    <a:p>
                      <a:pPr algn="ctr"/>
                      <a:endParaRPr lang="en-US" altLang="zh-CN" sz="1600" dirty="0" smtClean="0">
                        <a:latin typeface="微软雅黑" panose="020B0503020204020204" pitchFamily="34" charset="-122"/>
                        <a:ea typeface="微软雅黑" panose="020B0503020204020204" pitchFamily="34" charset="-122"/>
                      </a:endParaRPr>
                    </a:p>
                    <a:p>
                      <a:pPr algn="ctr"/>
                      <a:r>
                        <a:rPr lang="zh-CN" altLang="en-US" sz="1600" dirty="0" smtClean="0">
                          <a:latin typeface="微软雅黑" panose="020B0503020204020204" pitchFamily="34" charset="-122"/>
                          <a:ea typeface="微软雅黑" panose="020B0503020204020204" pitchFamily="34" charset="-122"/>
                        </a:rPr>
                        <a:t>软著（全年需完成</a:t>
                      </a:r>
                      <a:r>
                        <a:rPr lang="en-US" altLang="zh-CN" sz="1600" dirty="0" smtClean="0">
                          <a:latin typeface="微软雅黑" panose="020B0503020204020204" pitchFamily="34" charset="-122"/>
                          <a:ea typeface="微软雅黑" panose="020B0503020204020204" pitchFamily="34" charset="-122"/>
                        </a:rPr>
                        <a:t>4</a:t>
                      </a:r>
                      <a:r>
                        <a:rPr lang="zh-CN" altLang="en-US" sz="1600" dirty="0" smtClean="0">
                          <a:latin typeface="微软雅黑" panose="020B0503020204020204" pitchFamily="34" charset="-122"/>
                          <a:ea typeface="微软雅黑" panose="020B0503020204020204" pitchFamily="34" charset="-122"/>
                        </a:rPr>
                        <a:t>个）</a:t>
                      </a:r>
                      <a:endParaRPr lang="zh-CN" altLang="en-US" sz="1600" dirty="0">
                        <a:latin typeface="微软雅黑" panose="020B0503020204020204" pitchFamily="34" charset="-122"/>
                        <a:ea typeface="微软雅黑" panose="020B0503020204020204" pitchFamily="34" charset="-122"/>
                      </a:endParaRPr>
                    </a:p>
                  </a:txBody>
                  <a:tcPr/>
                </a:tc>
                <a:tc>
                  <a:txBody>
                    <a:bodyPr/>
                    <a:lstStyle/>
                    <a:p>
                      <a:pPr marL="0" marR="0" lvl="0" indent="0" algn="l" defTabSz="913765" rtl="0" eaLnBrk="1" fontAlgn="auto" latinLnBrk="0" hangingPunct="1">
                        <a:lnSpc>
                          <a:spcPct val="100000"/>
                        </a:lnSpc>
                        <a:spcBef>
                          <a:spcPts val="0"/>
                        </a:spcBef>
                        <a:spcAft>
                          <a:spcPts val="0"/>
                        </a:spcAft>
                        <a:buClrTx/>
                        <a:buSzTx/>
                        <a:buFontTx/>
                        <a:buNone/>
                        <a:defRPr/>
                      </a:pPr>
                      <a:r>
                        <a:rPr lang="zh-CN" altLang="en-US" sz="1600" b="0" i="0" kern="1200" dirty="0" smtClean="0">
                          <a:solidFill>
                            <a:schemeClr val="dk1"/>
                          </a:solidFill>
                          <a:effectLst/>
                          <a:latin typeface="微软雅黑" panose="020B0503020204020204" pitchFamily="34" charset="-122"/>
                          <a:ea typeface="微软雅黑" panose="020B0503020204020204" pitchFamily="34" charset="-122"/>
                          <a:cs typeface="+mn-cs"/>
                        </a:rPr>
                        <a:t>完成深圳量云风电场双机热备系统软著申请材料编写及提交，目前已进入审核阶段。</a:t>
                      </a:r>
                      <a:endParaRPr lang="zh-CN" altLang="en-US" sz="1600" b="0" i="0" kern="1200" dirty="0">
                        <a:solidFill>
                          <a:schemeClr val="dk1"/>
                        </a:solidFill>
                        <a:effectLst/>
                        <a:latin typeface="微软雅黑" panose="020B0503020204020204" pitchFamily="34" charset="-122"/>
                        <a:ea typeface="微软雅黑" panose="020B0503020204020204" pitchFamily="34" charset="-122"/>
                        <a:cs typeface="+mn-cs"/>
                      </a:endParaRPr>
                    </a:p>
                  </a:txBody>
                  <a:tcPr/>
                </a:tc>
              </a:tr>
              <a:tr h="370840">
                <a:tc vMerge="1">
                  <a:tcPr/>
                </a:tc>
                <a:tc>
                  <a:txBody>
                    <a:bodyPr/>
                    <a:lstStyle/>
                    <a:p>
                      <a:r>
                        <a:rPr lang="zh-CN" altLang="en-US" sz="1600" dirty="0" smtClean="0">
                          <a:latin typeface="微软雅黑" panose="020B0503020204020204" pitchFamily="34" charset="-122"/>
                          <a:ea typeface="微软雅黑" panose="020B0503020204020204" pitchFamily="34" charset="-122"/>
                        </a:rPr>
                        <a:t>完成智慧风电场综合运营管理系统软著申请材料编写，待提交审核。</a:t>
                      </a:r>
                      <a:endParaRPr lang="zh-CN" altLang="en-US" sz="1600" dirty="0">
                        <a:latin typeface="微软雅黑" panose="020B0503020204020204" pitchFamily="34" charset="-122"/>
                        <a:ea typeface="微软雅黑" panose="020B0503020204020204" pitchFamily="34" charset="-122"/>
                      </a:endParaRPr>
                    </a:p>
                  </a:txBody>
                  <a:tcPr/>
                </a:tc>
              </a:tr>
              <a:tr h="370840">
                <a:tc vMerge="1">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dirty="0" smtClean="0">
                          <a:latin typeface="微软雅黑" panose="020B0503020204020204" pitchFamily="34" charset="-122"/>
                          <a:ea typeface="微软雅黑" panose="020B0503020204020204" pitchFamily="34" charset="-122"/>
                        </a:rPr>
                        <a:t>完成单兵辅助系统软著申请材料编写，待提交审核。</a:t>
                      </a:r>
                      <a:endParaRPr lang="zh-CN" altLang="en-US" sz="1600" dirty="0" smtClean="0">
                        <a:latin typeface="微软雅黑" panose="020B0503020204020204" pitchFamily="34" charset="-122"/>
                        <a:ea typeface="微软雅黑" panose="020B0503020204020204" pitchFamily="34" charset="-122"/>
                      </a:endParaRPr>
                    </a:p>
                  </a:txBody>
                  <a:tcPr/>
                </a:tc>
              </a:tr>
              <a:tr h="370840">
                <a:tc vMerge="1">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600" dirty="0" smtClean="0">
                          <a:latin typeface="微软雅黑" panose="020B0503020204020204" pitchFamily="34" charset="-122"/>
                          <a:ea typeface="微软雅黑" panose="020B0503020204020204" pitchFamily="34" charset="-122"/>
                        </a:rPr>
                        <a:t>完成在线诊断云平台软著申请材料编写，待提交审核。</a:t>
                      </a:r>
                      <a:endParaRPr lang="zh-CN" altLang="en-US" sz="1600" dirty="0" smtClean="0">
                        <a:latin typeface="微软雅黑" panose="020B0503020204020204" pitchFamily="34" charset="-122"/>
                        <a:ea typeface="微软雅黑" panose="020B0503020204020204" pitchFamily="34" charset="-122"/>
                      </a:endParaRPr>
                    </a:p>
                  </a:txBody>
                  <a:tcPr/>
                </a:tc>
              </a:tr>
            </a:tbl>
          </a:graphicData>
        </a:graphic>
      </p:graphicFrame>
    </p:spTree>
  </p:cSld>
  <p:clrMapOvr>
    <a:masterClrMapping/>
  </p:clrMapOvr>
  <p:transition spd="slow" advClick="0" advTm="0">
    <p:pull/>
  </p:transition>
  <p:timing>
    <p:tnLst>
      <p:par>
        <p:cTn id="1" dur="indefinite" restart="never" nodeType="tmRoot"/>
      </p:par>
    </p:tnLst>
  </p:timing>
</p:sld>
</file>

<file path=ppt/tags/tag1.xml><?xml version="1.0" encoding="utf-8"?>
<p:tagLst xmlns:p="http://schemas.openxmlformats.org/presentationml/2006/main">
  <p:tag name="MH" val="20161022204741"/>
  <p:tag name="MH_LIBRARY" val="GRAPHIC"/>
  <p:tag name="MH_ORDER" val="Rectangle 1"/>
</p:tagLst>
</file>

<file path=ppt/tags/tag10.xml><?xml version="1.0" encoding="utf-8"?>
<p:tagLst xmlns:p="http://schemas.openxmlformats.org/presentationml/2006/main">
  <p:tag name="MH" val="20161022204741"/>
  <p:tag name="MH_LIBRARY" val="GRAPHIC"/>
  <p:tag name="MH_ORDER" val="Rectangle 1"/>
</p:tagLst>
</file>

<file path=ppt/tags/tag11.xml><?xml version="1.0" encoding="utf-8"?>
<p:tagLst xmlns:p="http://schemas.openxmlformats.org/presentationml/2006/main">
  <p:tag name="MH" val="20161022204741"/>
  <p:tag name="MH_LIBRARY" val="GRAPHIC"/>
  <p:tag name="MH_ORDER" val="Freeform 6"/>
</p:tagLst>
</file>

<file path=ppt/tags/tag12.xml><?xml version="1.0" encoding="utf-8"?>
<p:tagLst xmlns:p="http://schemas.openxmlformats.org/presentationml/2006/main">
  <p:tag name="MH" val="20160830110146"/>
  <p:tag name="MH_LIBRARY" val="CONTENTS"/>
  <p:tag name="MH_TYPE" val="ENTRY"/>
  <p:tag name="ID" val="553512"/>
  <p:tag name="MH_ORDER" val="1"/>
</p:tagLst>
</file>

<file path=ppt/tags/tag13.xml><?xml version="1.0" encoding="utf-8"?>
<p:tagLst xmlns:p="http://schemas.openxmlformats.org/presentationml/2006/main">
  <p:tag name="MH" val="20161022204741"/>
  <p:tag name="MH_LIBRARY" val="GRAPHIC"/>
</p:tagLst>
</file>

<file path=ppt/tags/tag14.xml><?xml version="1.0" encoding="utf-8"?>
<p:tagLst xmlns:p="http://schemas.openxmlformats.org/presentationml/2006/main">
  <p:tag name="MH" val="20161022204741"/>
  <p:tag name="MH_LIBRARY" val="GRAPHIC"/>
  <p:tag name="MH_ORDER" val="Rectangle 1"/>
</p:tagLst>
</file>

<file path=ppt/tags/tag15.xml><?xml version="1.0" encoding="utf-8"?>
<p:tagLst xmlns:p="http://schemas.openxmlformats.org/presentationml/2006/main">
  <p:tag name="MH" val="20161022204741"/>
  <p:tag name="MH_LIBRARY" val="GRAPHIC"/>
  <p:tag name="MH_ORDER" val="Freeform 6"/>
</p:tagLst>
</file>

<file path=ppt/tags/tag16.xml><?xml version="1.0" encoding="utf-8"?>
<p:tagLst xmlns:p="http://schemas.openxmlformats.org/presentationml/2006/main">
  <p:tag name="MH" val="20160830110146"/>
  <p:tag name="MH_LIBRARY" val="CONTENTS"/>
  <p:tag name="MH_TYPE" val="ENTRY"/>
  <p:tag name="ID" val="553512"/>
  <p:tag name="MH_ORDER" val="1"/>
</p:tagLst>
</file>

<file path=ppt/tags/tag17.xml><?xml version="1.0" encoding="utf-8"?>
<p:tagLst xmlns:p="http://schemas.openxmlformats.org/presentationml/2006/main">
  <p:tag name="MH" val="20161022204741"/>
  <p:tag name="MH_LIBRARY" val="GRAPHIC"/>
</p:tagLst>
</file>

<file path=ppt/tags/tag2.xml><?xml version="1.0" encoding="utf-8"?>
<p:tagLst xmlns:p="http://schemas.openxmlformats.org/presentationml/2006/main">
  <p:tag name="MH" val="20161022204741"/>
  <p:tag name="MH_LIBRARY" val="GRAPHIC"/>
  <p:tag name="MH_ORDER" val="Freeform 6"/>
</p:tagLst>
</file>

<file path=ppt/tags/tag3.xml><?xml version="1.0" encoding="utf-8"?>
<p:tagLst xmlns:p="http://schemas.openxmlformats.org/presentationml/2006/main">
  <p:tag name="MH" val="20160830110146"/>
  <p:tag name="MH_LIBRARY" val="CONTENTS"/>
  <p:tag name="MH_TYPE" val="ENTRY"/>
  <p:tag name="ID" val="553512"/>
  <p:tag name="MH_ORDER" val="1"/>
</p:tagLst>
</file>

<file path=ppt/tags/tag4.xml><?xml version="1.0" encoding="utf-8"?>
<p:tagLst xmlns:p="http://schemas.openxmlformats.org/presentationml/2006/main">
  <p:tag name="MH" val="20161022204741"/>
  <p:tag name="MH_LIBRARY" val="GRAPHIC"/>
</p:tagLst>
</file>

<file path=ppt/tags/tag5.xml><?xml version="1.0" encoding="utf-8"?>
<p:tagLst xmlns:p="http://schemas.openxmlformats.org/presentationml/2006/main">
  <p:tag name="MH" val="20161022204741"/>
  <p:tag name="MH_LIBRARY" val="GRAPHIC"/>
  <p:tag name="MH_ORDER" val="Rectangle 1"/>
</p:tagLst>
</file>

<file path=ppt/tags/tag6.xml><?xml version="1.0" encoding="utf-8"?>
<p:tagLst xmlns:p="http://schemas.openxmlformats.org/presentationml/2006/main">
  <p:tag name="MH" val="20161022204741"/>
  <p:tag name="MH_LIBRARY" val="GRAPHIC"/>
  <p:tag name="MH_ORDER" val="Freeform 6"/>
</p:tagLst>
</file>

<file path=ppt/tags/tag7.xml><?xml version="1.0" encoding="utf-8"?>
<p:tagLst xmlns:p="http://schemas.openxmlformats.org/presentationml/2006/main">
  <p:tag name="MH" val="20160830110146"/>
  <p:tag name="MH_LIBRARY" val="CONTENTS"/>
  <p:tag name="MH_TYPE" val="ENTRY"/>
  <p:tag name="ID" val="553512"/>
  <p:tag name="MH_ORDER" val="1"/>
</p:tagLst>
</file>

<file path=ppt/tags/tag8.xml><?xml version="1.0" encoding="utf-8"?>
<p:tagLst xmlns:p="http://schemas.openxmlformats.org/presentationml/2006/main">
  <p:tag name="MH" val="20161022204741"/>
  <p:tag name="MH_LIBRARY" val="GRAPHIC"/>
</p:tagLst>
</file>

<file path=ppt/tags/tag9.xml><?xml version="1.0" encoding="utf-8"?>
<p:tagLst xmlns:p="http://schemas.openxmlformats.org/presentationml/2006/main">
  <p:tag name="KSO_WM_UNIT_PLACING_PICTURE_USER_VIEWPORT" val="{&quot;height&quot;:4035,&quot;width&quot;:5380}"/>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自定义 237">
      <a:dk1>
        <a:sysClr val="windowText" lastClr="000000"/>
      </a:dk1>
      <a:lt1>
        <a:sysClr val="window" lastClr="FFFFFF"/>
      </a:lt1>
      <a:dk2>
        <a:srgbClr val="1F497D"/>
      </a:dk2>
      <a:lt2>
        <a:srgbClr val="EEECE1"/>
      </a:lt2>
      <a:accent1>
        <a:srgbClr val="005DA2"/>
      </a:accent1>
      <a:accent2>
        <a:srgbClr val="C4C7CB"/>
      </a:accent2>
      <a:accent3>
        <a:srgbClr val="7F7F7F"/>
      </a:accent3>
      <a:accent4>
        <a:srgbClr val="7F7F7F"/>
      </a:accent4>
      <a:accent5>
        <a:srgbClr val="7F7F7F"/>
      </a:accent5>
      <a:accent6>
        <a:srgbClr val="7F7F7F"/>
      </a:accent6>
      <a:hlink>
        <a:srgbClr val="17365D"/>
      </a:hlink>
      <a:folHlink>
        <a:srgbClr val="548DD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6884</Words>
  <Application>WPS 演示</Application>
  <PresentationFormat>全屏显示(16:9)</PresentationFormat>
  <Paragraphs>1086</Paragraphs>
  <Slides>27</Slides>
  <Notes>25</Notes>
  <HiddenSlides>0</HiddenSlides>
  <MMClips>0</MMClips>
  <ScaleCrop>false</ScaleCrop>
  <HeadingPairs>
    <vt:vector size="6" baseType="variant">
      <vt:variant>
        <vt:lpstr>已用的字体</vt:lpstr>
      </vt:variant>
      <vt:variant>
        <vt:i4>12</vt:i4>
      </vt:variant>
      <vt:variant>
        <vt:lpstr>主题</vt:lpstr>
      </vt:variant>
      <vt:variant>
        <vt:i4>3</vt:i4>
      </vt:variant>
      <vt:variant>
        <vt:lpstr>幻灯片标题</vt:lpstr>
      </vt:variant>
      <vt:variant>
        <vt:i4>27</vt:i4>
      </vt:variant>
    </vt:vector>
  </HeadingPairs>
  <TitlesOfParts>
    <vt:vector size="42" baseType="lpstr">
      <vt:lpstr>Arial</vt:lpstr>
      <vt:lpstr>宋体</vt:lpstr>
      <vt:lpstr>Wingdings</vt:lpstr>
      <vt:lpstr>微软雅黑</vt:lpstr>
      <vt:lpstr>Times New Roman</vt:lpstr>
      <vt:lpstr>Calibri</vt:lpstr>
      <vt:lpstr>Agency FB</vt:lpstr>
      <vt:lpstr>Adobe 宋体 Std L</vt:lpstr>
      <vt:lpstr>华康圆体W7</vt:lpstr>
      <vt:lpstr>Arial Unicode MS</vt:lpstr>
      <vt:lpstr>Broadway</vt:lpstr>
      <vt:lpstr>Impact</vt:lpstr>
      <vt:lpstr>1_Office 主题</vt:lpstr>
      <vt:lpstr>2_Office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陈坚(Jan Chen)-集团人力资源部</dc:creator>
  <cp:lastModifiedBy>31089</cp:lastModifiedBy>
  <cp:revision>1340</cp:revision>
  <cp:lastPrinted>2018-12-29T08:00:00Z</cp:lastPrinted>
  <dcterms:created xsi:type="dcterms:W3CDTF">2015-12-14T05:39:00Z</dcterms:created>
  <dcterms:modified xsi:type="dcterms:W3CDTF">2021-06-29T09:34:02Z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7ED045F3570748D29613AE23150C96AC</vt:lpwstr>
  </property>
  <property fmtid="{D5CDD505-2E9C-101B-9397-08002B2CF9AE}" pid="3" name="KSOProductBuildVer">
    <vt:lpwstr>2052-11.1.0.10578</vt:lpwstr>
  </property>
</Properties>
</file>

<file path=docProps/thumbnail.jpeg>
</file>